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1" r:id="rId3"/>
    <p:sldId id="283" r:id="rId4"/>
    <p:sldId id="284" r:id="rId5"/>
    <p:sldId id="287" r:id="rId6"/>
    <p:sldId id="263" r:id="rId7"/>
    <p:sldId id="285" r:id="rId8"/>
    <p:sldId id="288" r:id="rId9"/>
    <p:sldId id="265" r:id="rId10"/>
    <p:sldId id="290" r:id="rId11"/>
    <p:sldId id="291" r:id="rId12"/>
    <p:sldId id="292" r:id="rId13"/>
    <p:sldId id="293" r:id="rId14"/>
    <p:sldId id="294" r:id="rId15"/>
    <p:sldId id="295" r:id="rId16"/>
    <p:sldId id="269" r:id="rId17"/>
    <p:sldId id="297" r:id="rId18"/>
    <p:sldId id="298" r:id="rId19"/>
    <p:sldId id="299" r:id="rId20"/>
    <p:sldId id="296" r:id="rId21"/>
    <p:sldId id="300" r:id="rId22"/>
    <p:sldId id="271" r:id="rId23"/>
    <p:sldId id="302" r:id="rId24"/>
    <p:sldId id="303" r:id="rId25"/>
    <p:sldId id="304" r:id="rId26"/>
    <p:sldId id="301" r:id="rId27"/>
    <p:sldId id="305" r:id="rId28"/>
    <p:sldId id="314" r:id="rId29"/>
    <p:sldId id="306" r:id="rId30"/>
    <p:sldId id="317" r:id="rId31"/>
    <p:sldId id="309" r:id="rId32"/>
    <p:sldId id="289" r:id="rId33"/>
    <p:sldId id="313" r:id="rId34"/>
    <p:sldId id="316" r:id="rId35"/>
    <p:sldId id="315" r:id="rId36"/>
  </p:sldIdLst>
  <p:sldSz cx="9144000" cy="6858000" type="screen4x3"/>
  <p:notesSz cx="7010400" cy="92360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0" autoAdjust="0"/>
    <p:restoredTop sz="99497" autoAdjust="0"/>
  </p:normalViewPr>
  <p:slideViewPr>
    <p:cSldViewPr showGuides="1">
      <p:cViewPr>
        <p:scale>
          <a:sx n="110" d="100"/>
          <a:sy n="110" d="100"/>
        </p:scale>
        <p:origin x="-170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Have only heard of it in passing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Seen others use it before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Have a basic working knowledge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Have a good working knowledge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consider myself an expert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976F61-2A73-478B-AEF3-50C88A2339A2}" type="presOf" srcId="{001E1264-9BAC-4DBA-8569-DFCBA9E51AFC}" destId="{3DF372EE-DE9B-4650-87B5-EC61638299BD}" srcOrd="0" destOrd="0" presId="urn:microsoft.com/office/officeart/2005/8/layout/vList3"/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28A90037-09EE-4859-B9DB-59DECCA7363F}" type="presOf" srcId="{DBDC08EE-7B5C-4BF8-AF65-6557D275CBEB}" destId="{4652B8C8-792A-4A41-99F5-D1E5D5B781B1}" srcOrd="0" destOrd="0" presId="urn:microsoft.com/office/officeart/2005/8/layout/vList3"/>
    <dgm:cxn modelId="{191CBA9A-E271-4425-947B-E8C40B8B56F2}" type="presOf" srcId="{BD01BE9A-5C89-4408-8E85-9485EDD0F983}" destId="{EDD86218-4D66-4DBC-932F-568A75DB2D70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91410898-F89B-4C29-B69F-11295E0C4332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3FF39223-174C-4BFA-A85D-ADDA65541B8D}" type="presOf" srcId="{7097E329-A29A-40C6-A717-205844AA2876}" destId="{6475776A-0FA5-4295-9520-EEBF4DC4C34A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7D160867-618F-4FFE-B833-3455211FA67C}" type="presOf" srcId="{749FABB9-FB20-43C5-A323-27ED74401024}" destId="{7816AEF0-A266-4273-BEBA-2DCADC926D12}" srcOrd="0" destOrd="0" presId="urn:microsoft.com/office/officeart/2005/8/layout/vList3"/>
    <dgm:cxn modelId="{7C0FADBE-021D-49E4-A1A9-4E8FCDFD53C9}" type="presParOf" srcId="{6475776A-0FA5-4295-9520-EEBF4DC4C34A}" destId="{FADDE3F5-E234-43C0-836A-E219F7301AF9}" srcOrd="0" destOrd="0" presId="urn:microsoft.com/office/officeart/2005/8/layout/vList3"/>
    <dgm:cxn modelId="{C0A19F6D-BC73-4A8A-8BA4-760DB8357BB7}" type="presParOf" srcId="{FADDE3F5-E234-43C0-836A-E219F7301AF9}" destId="{F447CB8D-7155-4171-AC3B-B50FACC3B7CE}" srcOrd="0" destOrd="0" presId="urn:microsoft.com/office/officeart/2005/8/layout/vList3"/>
    <dgm:cxn modelId="{81615771-F774-4C7D-B114-0E7002EEA6E1}" type="presParOf" srcId="{FADDE3F5-E234-43C0-836A-E219F7301AF9}" destId="{EDD86218-4D66-4DBC-932F-568A75DB2D70}" srcOrd="1" destOrd="0" presId="urn:microsoft.com/office/officeart/2005/8/layout/vList3"/>
    <dgm:cxn modelId="{F5414EDA-C5B0-486D-B9BF-A4C80A117E76}" type="presParOf" srcId="{6475776A-0FA5-4295-9520-EEBF4DC4C34A}" destId="{267988B7-EB7E-4537-9393-CE38CBB5615E}" srcOrd="1" destOrd="0" presId="urn:microsoft.com/office/officeart/2005/8/layout/vList3"/>
    <dgm:cxn modelId="{2B3E3F4E-5D04-4A2C-95DE-71D58DE15C51}" type="presParOf" srcId="{6475776A-0FA5-4295-9520-EEBF4DC4C34A}" destId="{4B3C7872-16D3-4452-9E39-91D6DA810914}" srcOrd="2" destOrd="0" presId="urn:microsoft.com/office/officeart/2005/8/layout/vList3"/>
    <dgm:cxn modelId="{02E585A5-55C8-417B-B8CD-0116475DA2FA}" type="presParOf" srcId="{4B3C7872-16D3-4452-9E39-91D6DA810914}" destId="{FD84485C-D5C5-4EDF-B3FD-7FD6588AED84}" srcOrd="0" destOrd="0" presId="urn:microsoft.com/office/officeart/2005/8/layout/vList3"/>
    <dgm:cxn modelId="{57834210-1C2E-4FF4-9946-35C0ACE7ACEF}" type="presParOf" srcId="{4B3C7872-16D3-4452-9E39-91D6DA810914}" destId="{7816AEF0-A266-4273-BEBA-2DCADC926D12}" srcOrd="1" destOrd="0" presId="urn:microsoft.com/office/officeart/2005/8/layout/vList3"/>
    <dgm:cxn modelId="{0ADB9AED-A86C-4A8B-B7AD-84FDD6231A52}" type="presParOf" srcId="{6475776A-0FA5-4295-9520-EEBF4DC4C34A}" destId="{418B494E-5979-4B66-806C-BA855DE8B210}" srcOrd="3" destOrd="0" presId="urn:microsoft.com/office/officeart/2005/8/layout/vList3"/>
    <dgm:cxn modelId="{41A919B2-C8B6-46F8-BC2B-E7A5F387D497}" type="presParOf" srcId="{6475776A-0FA5-4295-9520-EEBF4DC4C34A}" destId="{D0DFCB66-D919-4E1D-986B-DECF67C19A3D}" srcOrd="4" destOrd="0" presId="urn:microsoft.com/office/officeart/2005/8/layout/vList3"/>
    <dgm:cxn modelId="{C6A64059-D869-430F-AFE6-FC9AD5CBBEB3}" type="presParOf" srcId="{D0DFCB66-D919-4E1D-986B-DECF67C19A3D}" destId="{72BFE30B-D36D-4F7A-B523-5C751C970AFA}" srcOrd="0" destOrd="0" presId="urn:microsoft.com/office/officeart/2005/8/layout/vList3"/>
    <dgm:cxn modelId="{081447E2-A92E-48DB-B77E-4E60DE347091}" type="presParOf" srcId="{D0DFCB66-D919-4E1D-986B-DECF67C19A3D}" destId="{3DF372EE-DE9B-4650-87B5-EC61638299BD}" srcOrd="1" destOrd="0" presId="urn:microsoft.com/office/officeart/2005/8/layout/vList3"/>
    <dgm:cxn modelId="{EF233D43-22CD-48A3-91C0-31DA4118A523}" type="presParOf" srcId="{6475776A-0FA5-4295-9520-EEBF4DC4C34A}" destId="{9FEECFDB-3FCC-4C66-B663-35E0B5A557F5}" srcOrd="5" destOrd="0" presId="urn:microsoft.com/office/officeart/2005/8/layout/vList3"/>
    <dgm:cxn modelId="{A58B5F9C-18CE-4E62-8D3D-7FB159778B3E}" type="presParOf" srcId="{6475776A-0FA5-4295-9520-EEBF4DC4C34A}" destId="{7709A066-9CBC-438F-A5FF-65B686B6972C}" srcOrd="6" destOrd="0" presId="urn:microsoft.com/office/officeart/2005/8/layout/vList3"/>
    <dgm:cxn modelId="{4DF93D97-426F-4356-80AF-539BFB18C35E}" type="presParOf" srcId="{7709A066-9CBC-438F-A5FF-65B686B6972C}" destId="{F3363933-05CE-4F4F-ADE6-DB162073B082}" srcOrd="0" destOrd="0" presId="urn:microsoft.com/office/officeart/2005/8/layout/vList3"/>
    <dgm:cxn modelId="{38EF2C05-1CAC-4179-A3D8-3B981D3C542E}" type="presParOf" srcId="{7709A066-9CBC-438F-A5FF-65B686B6972C}" destId="{09BA8386-0840-438D-9BD5-75C691875A44}" srcOrd="1" destOrd="0" presId="urn:microsoft.com/office/officeart/2005/8/layout/vList3"/>
    <dgm:cxn modelId="{E6458AC0-3079-4A1B-A24F-25D3431251E1}" type="presParOf" srcId="{6475776A-0FA5-4295-9520-EEBF4DC4C34A}" destId="{0E31806C-40C7-4396-9EDA-A57D53FD0A26}" srcOrd="7" destOrd="0" presId="urn:microsoft.com/office/officeart/2005/8/layout/vList3"/>
    <dgm:cxn modelId="{EC559E1E-A38B-47FA-A24C-A55A5CCEDEF0}" type="presParOf" srcId="{6475776A-0FA5-4295-9520-EEBF4DC4C34A}" destId="{5174F41E-CF74-4CC5-A54A-77142EE05C75}" srcOrd="8" destOrd="0" presId="urn:microsoft.com/office/officeart/2005/8/layout/vList3"/>
    <dgm:cxn modelId="{595EA553-89AA-4855-AF5B-5F453555D1CB}" type="presParOf" srcId="{5174F41E-CF74-4CC5-A54A-77142EE05C75}" destId="{6152C95F-80E6-4906-A5DE-084E5FC2451A}" srcOrd="0" destOrd="0" presId="urn:microsoft.com/office/officeart/2005/8/layout/vList3"/>
    <dgm:cxn modelId="{D3EDE9F9-796D-49F6-BA83-9F23E748328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Not sure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Planning &amp; Student Assignment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Transportation &amp; Student Routing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Planning &amp; Transportation Departments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Other Additional Departments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8E4DFE9-6665-4378-8FCE-1ACA04E5D09D}" type="presOf" srcId="{DBDC08EE-7B5C-4BF8-AF65-6557D275CBEB}" destId="{4652B8C8-792A-4A41-99F5-D1E5D5B781B1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78B896EA-60E8-4957-884D-3DB8C9269042}" type="presOf" srcId="{001E1264-9BAC-4DBA-8569-DFCBA9E51AFC}" destId="{3DF372EE-DE9B-4650-87B5-EC61638299BD}" srcOrd="0" destOrd="0" presId="urn:microsoft.com/office/officeart/2005/8/layout/vList3"/>
    <dgm:cxn modelId="{7ADBB75E-B75D-4ECE-BFE7-2B49C6A96C28}" type="presOf" srcId="{7097E329-A29A-40C6-A717-205844AA2876}" destId="{6475776A-0FA5-4295-9520-EEBF4DC4C34A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B44E7965-81A8-4159-BE99-A55D70E01C77}" type="presOf" srcId="{BD01BE9A-5C89-4408-8E85-9485EDD0F983}" destId="{EDD86218-4D66-4DBC-932F-568A75DB2D70}" srcOrd="0" destOrd="0" presId="urn:microsoft.com/office/officeart/2005/8/layout/vList3"/>
    <dgm:cxn modelId="{5364009D-6BC7-4C78-B44D-8B92B2A02669}" type="presOf" srcId="{749FABB9-FB20-43C5-A323-27ED74401024}" destId="{7816AEF0-A266-4273-BEBA-2DCADC926D12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25716C55-CF5A-45DD-ACEE-4BBE39AD101B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B95AC39F-ECB5-4B23-A492-0FC7FE3A74BE}" type="presParOf" srcId="{6475776A-0FA5-4295-9520-EEBF4DC4C34A}" destId="{FADDE3F5-E234-43C0-836A-E219F7301AF9}" srcOrd="0" destOrd="0" presId="urn:microsoft.com/office/officeart/2005/8/layout/vList3"/>
    <dgm:cxn modelId="{60276061-16F1-486C-A848-819B001D3607}" type="presParOf" srcId="{FADDE3F5-E234-43C0-836A-E219F7301AF9}" destId="{F447CB8D-7155-4171-AC3B-B50FACC3B7CE}" srcOrd="0" destOrd="0" presId="urn:microsoft.com/office/officeart/2005/8/layout/vList3"/>
    <dgm:cxn modelId="{21FE15E3-1091-4DA4-913A-6D2240AB0618}" type="presParOf" srcId="{FADDE3F5-E234-43C0-836A-E219F7301AF9}" destId="{EDD86218-4D66-4DBC-932F-568A75DB2D70}" srcOrd="1" destOrd="0" presId="urn:microsoft.com/office/officeart/2005/8/layout/vList3"/>
    <dgm:cxn modelId="{A4859C2A-83A8-4CAC-ACCC-F2395566C767}" type="presParOf" srcId="{6475776A-0FA5-4295-9520-EEBF4DC4C34A}" destId="{267988B7-EB7E-4537-9393-CE38CBB5615E}" srcOrd="1" destOrd="0" presId="urn:microsoft.com/office/officeart/2005/8/layout/vList3"/>
    <dgm:cxn modelId="{132D91F5-B68F-4B04-9967-A8C4CC738131}" type="presParOf" srcId="{6475776A-0FA5-4295-9520-EEBF4DC4C34A}" destId="{4B3C7872-16D3-4452-9E39-91D6DA810914}" srcOrd="2" destOrd="0" presId="urn:microsoft.com/office/officeart/2005/8/layout/vList3"/>
    <dgm:cxn modelId="{4D7659C2-7C4B-439E-96B8-4BB911E1EA76}" type="presParOf" srcId="{4B3C7872-16D3-4452-9E39-91D6DA810914}" destId="{FD84485C-D5C5-4EDF-B3FD-7FD6588AED84}" srcOrd="0" destOrd="0" presId="urn:microsoft.com/office/officeart/2005/8/layout/vList3"/>
    <dgm:cxn modelId="{DADD4EBC-C2C1-46F9-A3B7-1D97B8FA32E5}" type="presParOf" srcId="{4B3C7872-16D3-4452-9E39-91D6DA810914}" destId="{7816AEF0-A266-4273-BEBA-2DCADC926D12}" srcOrd="1" destOrd="0" presId="urn:microsoft.com/office/officeart/2005/8/layout/vList3"/>
    <dgm:cxn modelId="{D62FB996-236A-4E86-BF0D-2A9A99BF7522}" type="presParOf" srcId="{6475776A-0FA5-4295-9520-EEBF4DC4C34A}" destId="{418B494E-5979-4B66-806C-BA855DE8B210}" srcOrd="3" destOrd="0" presId="urn:microsoft.com/office/officeart/2005/8/layout/vList3"/>
    <dgm:cxn modelId="{F7FC6B11-7003-406D-A959-E54898BA255A}" type="presParOf" srcId="{6475776A-0FA5-4295-9520-EEBF4DC4C34A}" destId="{D0DFCB66-D919-4E1D-986B-DECF67C19A3D}" srcOrd="4" destOrd="0" presId="urn:microsoft.com/office/officeart/2005/8/layout/vList3"/>
    <dgm:cxn modelId="{FE228037-61B1-467E-B745-D357464EBA3C}" type="presParOf" srcId="{D0DFCB66-D919-4E1D-986B-DECF67C19A3D}" destId="{72BFE30B-D36D-4F7A-B523-5C751C970AFA}" srcOrd="0" destOrd="0" presId="urn:microsoft.com/office/officeart/2005/8/layout/vList3"/>
    <dgm:cxn modelId="{5E7F73F7-E459-4593-BD3C-59ED7E42C624}" type="presParOf" srcId="{D0DFCB66-D919-4E1D-986B-DECF67C19A3D}" destId="{3DF372EE-DE9B-4650-87B5-EC61638299BD}" srcOrd="1" destOrd="0" presId="urn:microsoft.com/office/officeart/2005/8/layout/vList3"/>
    <dgm:cxn modelId="{2488AA71-77A7-4BB5-B60A-4179595BB084}" type="presParOf" srcId="{6475776A-0FA5-4295-9520-EEBF4DC4C34A}" destId="{9FEECFDB-3FCC-4C66-B663-35E0B5A557F5}" srcOrd="5" destOrd="0" presId="urn:microsoft.com/office/officeart/2005/8/layout/vList3"/>
    <dgm:cxn modelId="{AC98113C-286F-46CD-BF37-14BA36C5AB6B}" type="presParOf" srcId="{6475776A-0FA5-4295-9520-EEBF4DC4C34A}" destId="{7709A066-9CBC-438F-A5FF-65B686B6972C}" srcOrd="6" destOrd="0" presId="urn:microsoft.com/office/officeart/2005/8/layout/vList3"/>
    <dgm:cxn modelId="{5B57D6BC-7B3B-4D28-B029-CE82BA05C1F6}" type="presParOf" srcId="{7709A066-9CBC-438F-A5FF-65B686B6972C}" destId="{F3363933-05CE-4F4F-ADE6-DB162073B082}" srcOrd="0" destOrd="0" presId="urn:microsoft.com/office/officeart/2005/8/layout/vList3"/>
    <dgm:cxn modelId="{42B70699-0873-48AA-A596-3BEC4FADA7EF}" type="presParOf" srcId="{7709A066-9CBC-438F-A5FF-65B686B6972C}" destId="{09BA8386-0840-438D-9BD5-75C691875A44}" srcOrd="1" destOrd="0" presId="urn:microsoft.com/office/officeart/2005/8/layout/vList3"/>
    <dgm:cxn modelId="{BDBCF8D7-5E10-4775-9C8D-A6B48749F1C7}" type="presParOf" srcId="{6475776A-0FA5-4295-9520-EEBF4DC4C34A}" destId="{0E31806C-40C7-4396-9EDA-A57D53FD0A26}" srcOrd="7" destOrd="0" presId="urn:microsoft.com/office/officeart/2005/8/layout/vList3"/>
    <dgm:cxn modelId="{004C9D1F-06DC-40EF-8441-34D9E9713243}" type="presParOf" srcId="{6475776A-0FA5-4295-9520-EEBF4DC4C34A}" destId="{5174F41E-CF74-4CC5-A54A-77142EE05C75}" srcOrd="8" destOrd="0" presId="urn:microsoft.com/office/officeart/2005/8/layout/vList3"/>
    <dgm:cxn modelId="{89E5F334-1AD5-48B7-9ACD-744EED359A3F}" type="presParOf" srcId="{5174F41E-CF74-4CC5-A54A-77142EE05C75}" destId="{6152C95F-80E6-4906-A5DE-084E5FC2451A}" srcOrd="0" destOrd="0" presId="urn:microsoft.com/office/officeart/2005/8/layout/vList3"/>
    <dgm:cxn modelId="{79A083B8-9949-43E9-A188-087E2CBD801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only gets in the way of doing our job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We provide the Press what they ask for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We do Just enough to make a show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We hold public workshops &amp; meetings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We involve all stakeholders in the process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5A0E7C4-B5EA-4397-A11D-9EF1B15B21F8}" type="presOf" srcId="{BD01BE9A-5C89-4408-8E85-9485EDD0F983}" destId="{EDD86218-4D66-4DBC-932F-568A75DB2D70}" srcOrd="0" destOrd="0" presId="urn:microsoft.com/office/officeart/2005/8/layout/vList3"/>
    <dgm:cxn modelId="{107D9ED0-0465-4B0F-B42B-B976647AF83B}" type="presOf" srcId="{749FABB9-FB20-43C5-A323-27ED74401024}" destId="{7816AEF0-A266-4273-BEBA-2DCADC926D12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256A207D-EE57-4ADB-9E42-67914B57F438}" type="presOf" srcId="{DBDC08EE-7B5C-4BF8-AF65-6557D275CBEB}" destId="{4652B8C8-792A-4A41-99F5-D1E5D5B781B1}" srcOrd="0" destOrd="0" presId="urn:microsoft.com/office/officeart/2005/8/layout/vList3"/>
    <dgm:cxn modelId="{C5654FE8-0C40-4BA1-BF4E-2C11654CBC54}" type="presOf" srcId="{001E1264-9BAC-4DBA-8569-DFCBA9E51AFC}" destId="{3DF372EE-DE9B-4650-87B5-EC61638299BD}" srcOrd="0" destOrd="0" presId="urn:microsoft.com/office/officeart/2005/8/layout/vList3"/>
    <dgm:cxn modelId="{AF52DA19-1C83-41FA-A78B-8E39458D2525}" type="presOf" srcId="{7097E329-A29A-40C6-A717-205844AA2876}" destId="{6475776A-0FA5-4295-9520-EEBF4DC4C34A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A3DBADCE-E9C0-452A-9050-88E460E39D0F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62F1F8DE-8334-4098-9618-D92D84EB43BE}" type="presParOf" srcId="{6475776A-0FA5-4295-9520-EEBF4DC4C34A}" destId="{FADDE3F5-E234-43C0-836A-E219F7301AF9}" srcOrd="0" destOrd="0" presId="urn:microsoft.com/office/officeart/2005/8/layout/vList3"/>
    <dgm:cxn modelId="{92C78EDF-163C-43B6-80D3-B6C5F85B9298}" type="presParOf" srcId="{FADDE3F5-E234-43C0-836A-E219F7301AF9}" destId="{F447CB8D-7155-4171-AC3B-B50FACC3B7CE}" srcOrd="0" destOrd="0" presId="urn:microsoft.com/office/officeart/2005/8/layout/vList3"/>
    <dgm:cxn modelId="{B27C34FF-BBA8-47E7-8ABC-7EBD542F2E7F}" type="presParOf" srcId="{FADDE3F5-E234-43C0-836A-E219F7301AF9}" destId="{EDD86218-4D66-4DBC-932F-568A75DB2D70}" srcOrd="1" destOrd="0" presId="urn:microsoft.com/office/officeart/2005/8/layout/vList3"/>
    <dgm:cxn modelId="{1AACE1BC-AE4D-4466-ACCE-85A40D826E3E}" type="presParOf" srcId="{6475776A-0FA5-4295-9520-EEBF4DC4C34A}" destId="{267988B7-EB7E-4537-9393-CE38CBB5615E}" srcOrd="1" destOrd="0" presId="urn:microsoft.com/office/officeart/2005/8/layout/vList3"/>
    <dgm:cxn modelId="{B7A96AE6-BF86-4453-8414-A555FA9A288F}" type="presParOf" srcId="{6475776A-0FA5-4295-9520-EEBF4DC4C34A}" destId="{4B3C7872-16D3-4452-9E39-91D6DA810914}" srcOrd="2" destOrd="0" presId="urn:microsoft.com/office/officeart/2005/8/layout/vList3"/>
    <dgm:cxn modelId="{CA237DCC-D003-45F6-AA56-DA481AE9DAE6}" type="presParOf" srcId="{4B3C7872-16D3-4452-9E39-91D6DA810914}" destId="{FD84485C-D5C5-4EDF-B3FD-7FD6588AED84}" srcOrd="0" destOrd="0" presId="urn:microsoft.com/office/officeart/2005/8/layout/vList3"/>
    <dgm:cxn modelId="{B4C33D3D-187B-4748-A2C5-312E46A40ED2}" type="presParOf" srcId="{4B3C7872-16D3-4452-9E39-91D6DA810914}" destId="{7816AEF0-A266-4273-BEBA-2DCADC926D12}" srcOrd="1" destOrd="0" presId="urn:microsoft.com/office/officeart/2005/8/layout/vList3"/>
    <dgm:cxn modelId="{E94E5C19-D844-482C-8ABA-73B5DC959636}" type="presParOf" srcId="{6475776A-0FA5-4295-9520-EEBF4DC4C34A}" destId="{418B494E-5979-4B66-806C-BA855DE8B210}" srcOrd="3" destOrd="0" presId="urn:microsoft.com/office/officeart/2005/8/layout/vList3"/>
    <dgm:cxn modelId="{6A4CB88E-F6EB-4B4D-8BDD-4A58895B3130}" type="presParOf" srcId="{6475776A-0FA5-4295-9520-EEBF4DC4C34A}" destId="{D0DFCB66-D919-4E1D-986B-DECF67C19A3D}" srcOrd="4" destOrd="0" presId="urn:microsoft.com/office/officeart/2005/8/layout/vList3"/>
    <dgm:cxn modelId="{2331F878-9D96-4175-A13C-74F0F3BDA313}" type="presParOf" srcId="{D0DFCB66-D919-4E1D-986B-DECF67C19A3D}" destId="{72BFE30B-D36D-4F7A-B523-5C751C970AFA}" srcOrd="0" destOrd="0" presId="urn:microsoft.com/office/officeart/2005/8/layout/vList3"/>
    <dgm:cxn modelId="{820A215C-5594-4EA2-BF7D-5EEFA2B9EB57}" type="presParOf" srcId="{D0DFCB66-D919-4E1D-986B-DECF67C19A3D}" destId="{3DF372EE-DE9B-4650-87B5-EC61638299BD}" srcOrd="1" destOrd="0" presId="urn:microsoft.com/office/officeart/2005/8/layout/vList3"/>
    <dgm:cxn modelId="{5AC6EA94-9230-47E6-AD52-244BDA79463F}" type="presParOf" srcId="{6475776A-0FA5-4295-9520-EEBF4DC4C34A}" destId="{9FEECFDB-3FCC-4C66-B663-35E0B5A557F5}" srcOrd="5" destOrd="0" presId="urn:microsoft.com/office/officeart/2005/8/layout/vList3"/>
    <dgm:cxn modelId="{7425B7C3-E3DB-4D45-ABB6-C06AF4100BF8}" type="presParOf" srcId="{6475776A-0FA5-4295-9520-EEBF4DC4C34A}" destId="{7709A066-9CBC-438F-A5FF-65B686B6972C}" srcOrd="6" destOrd="0" presId="urn:microsoft.com/office/officeart/2005/8/layout/vList3"/>
    <dgm:cxn modelId="{9990E36C-00BE-4EEA-9AF5-1522E3F2ECCD}" type="presParOf" srcId="{7709A066-9CBC-438F-A5FF-65B686B6972C}" destId="{F3363933-05CE-4F4F-ADE6-DB162073B082}" srcOrd="0" destOrd="0" presId="urn:microsoft.com/office/officeart/2005/8/layout/vList3"/>
    <dgm:cxn modelId="{05C6C570-C13E-4347-8090-7259CC3650C4}" type="presParOf" srcId="{7709A066-9CBC-438F-A5FF-65B686B6972C}" destId="{09BA8386-0840-438D-9BD5-75C691875A44}" srcOrd="1" destOrd="0" presId="urn:microsoft.com/office/officeart/2005/8/layout/vList3"/>
    <dgm:cxn modelId="{E1F39564-37CC-4982-9A84-3E449F3EADC5}" type="presParOf" srcId="{6475776A-0FA5-4295-9520-EEBF4DC4C34A}" destId="{0E31806C-40C7-4396-9EDA-A57D53FD0A26}" srcOrd="7" destOrd="0" presId="urn:microsoft.com/office/officeart/2005/8/layout/vList3"/>
    <dgm:cxn modelId="{1A9E9956-749A-4931-8CE2-3EA8007324F1}" type="presParOf" srcId="{6475776A-0FA5-4295-9520-EEBF4DC4C34A}" destId="{5174F41E-CF74-4CC5-A54A-77142EE05C75}" srcOrd="8" destOrd="0" presId="urn:microsoft.com/office/officeart/2005/8/layout/vList3"/>
    <dgm:cxn modelId="{C22A44E5-4B1F-4EA1-86F4-ECEB7AF12D65}" type="presParOf" srcId="{5174F41E-CF74-4CC5-A54A-77142EE05C75}" destId="{6152C95F-80E6-4906-A5DE-084E5FC2451A}" srcOrd="0" destOrd="0" presId="urn:microsoft.com/office/officeart/2005/8/layout/vList3"/>
    <dgm:cxn modelId="{B176454B-32AC-45B5-A4C3-469E2BCF2094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doesn’t seem to have any use for me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I like it but it’s beyond my level of expertise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I’ll be glad to share it with my GIS/IT staff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I see some utility in my own organization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see a need and I’m ready to start using it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DDA885A8-E285-44F9-9A42-580DBED01B5E}" type="presOf" srcId="{BD01BE9A-5C89-4408-8E85-9485EDD0F983}" destId="{EDD86218-4D66-4DBC-932F-568A75DB2D70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71C846B3-0363-4268-976E-56D47812B060}" type="presOf" srcId="{DBDC08EE-7B5C-4BF8-AF65-6557D275CBEB}" destId="{4652B8C8-792A-4A41-99F5-D1E5D5B781B1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54648280-8706-47DF-B1C3-1478524AAB7E}" type="presOf" srcId="{001E1264-9BAC-4DBA-8569-DFCBA9E51AFC}" destId="{3DF372EE-DE9B-4650-87B5-EC61638299BD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02E14EFE-3F25-45E3-8594-C38BD6D47690}" type="presOf" srcId="{7097E329-A29A-40C6-A717-205844AA2876}" destId="{6475776A-0FA5-4295-9520-EEBF4DC4C34A}" srcOrd="0" destOrd="0" presId="urn:microsoft.com/office/officeart/2005/8/layout/vList3"/>
    <dgm:cxn modelId="{4C4EBBEA-ED5A-46F8-8433-E5DF055108F9}" type="presOf" srcId="{749FABB9-FB20-43C5-A323-27ED74401024}" destId="{7816AEF0-A266-4273-BEBA-2DCADC926D12}" srcOrd="0" destOrd="0" presId="urn:microsoft.com/office/officeart/2005/8/layout/vList3"/>
    <dgm:cxn modelId="{BBB2B6C4-E71B-471F-A5B7-600581A458CE}" type="presOf" srcId="{0F86A45B-4933-456C-8ECE-948474B9B6A3}" destId="{09BA8386-0840-438D-9BD5-75C691875A44}" srcOrd="0" destOrd="0" presId="urn:microsoft.com/office/officeart/2005/8/layout/vList3"/>
    <dgm:cxn modelId="{8B493CA3-2E4E-4608-8548-29371BEBD04A}" type="presParOf" srcId="{6475776A-0FA5-4295-9520-EEBF4DC4C34A}" destId="{FADDE3F5-E234-43C0-836A-E219F7301AF9}" srcOrd="0" destOrd="0" presId="urn:microsoft.com/office/officeart/2005/8/layout/vList3"/>
    <dgm:cxn modelId="{FB4D444F-A3A3-4B54-9747-DB96132167F6}" type="presParOf" srcId="{FADDE3F5-E234-43C0-836A-E219F7301AF9}" destId="{F447CB8D-7155-4171-AC3B-B50FACC3B7CE}" srcOrd="0" destOrd="0" presId="urn:microsoft.com/office/officeart/2005/8/layout/vList3"/>
    <dgm:cxn modelId="{CC8B1898-87BD-4FC3-937C-9F43102F0071}" type="presParOf" srcId="{FADDE3F5-E234-43C0-836A-E219F7301AF9}" destId="{EDD86218-4D66-4DBC-932F-568A75DB2D70}" srcOrd="1" destOrd="0" presId="urn:microsoft.com/office/officeart/2005/8/layout/vList3"/>
    <dgm:cxn modelId="{65166B7A-2013-4E35-8CE4-DDE5719ABE2C}" type="presParOf" srcId="{6475776A-0FA5-4295-9520-EEBF4DC4C34A}" destId="{267988B7-EB7E-4537-9393-CE38CBB5615E}" srcOrd="1" destOrd="0" presId="urn:microsoft.com/office/officeart/2005/8/layout/vList3"/>
    <dgm:cxn modelId="{B6757F0D-23A9-41EB-8331-401E48E9CCAF}" type="presParOf" srcId="{6475776A-0FA5-4295-9520-EEBF4DC4C34A}" destId="{4B3C7872-16D3-4452-9E39-91D6DA810914}" srcOrd="2" destOrd="0" presId="urn:microsoft.com/office/officeart/2005/8/layout/vList3"/>
    <dgm:cxn modelId="{9A18EFA0-191E-42E0-B99F-0327C250EB76}" type="presParOf" srcId="{4B3C7872-16D3-4452-9E39-91D6DA810914}" destId="{FD84485C-D5C5-4EDF-B3FD-7FD6588AED84}" srcOrd="0" destOrd="0" presId="urn:microsoft.com/office/officeart/2005/8/layout/vList3"/>
    <dgm:cxn modelId="{3E45D957-9432-4E44-ABB6-C365BE4BEA99}" type="presParOf" srcId="{4B3C7872-16D3-4452-9E39-91D6DA810914}" destId="{7816AEF0-A266-4273-BEBA-2DCADC926D12}" srcOrd="1" destOrd="0" presId="urn:microsoft.com/office/officeart/2005/8/layout/vList3"/>
    <dgm:cxn modelId="{BD098733-A805-45B7-8415-64E7E4924FE9}" type="presParOf" srcId="{6475776A-0FA5-4295-9520-EEBF4DC4C34A}" destId="{418B494E-5979-4B66-806C-BA855DE8B210}" srcOrd="3" destOrd="0" presId="urn:microsoft.com/office/officeart/2005/8/layout/vList3"/>
    <dgm:cxn modelId="{3A9F281D-6FCD-4345-8777-1B8BB8FDDFBD}" type="presParOf" srcId="{6475776A-0FA5-4295-9520-EEBF4DC4C34A}" destId="{D0DFCB66-D919-4E1D-986B-DECF67C19A3D}" srcOrd="4" destOrd="0" presId="urn:microsoft.com/office/officeart/2005/8/layout/vList3"/>
    <dgm:cxn modelId="{DE5BD40F-7407-46C6-A8CA-556DB3E0B2C7}" type="presParOf" srcId="{D0DFCB66-D919-4E1D-986B-DECF67C19A3D}" destId="{72BFE30B-D36D-4F7A-B523-5C751C970AFA}" srcOrd="0" destOrd="0" presId="urn:microsoft.com/office/officeart/2005/8/layout/vList3"/>
    <dgm:cxn modelId="{1BBE93F3-8C4F-4C3A-8D17-FE38FCBC871E}" type="presParOf" srcId="{D0DFCB66-D919-4E1D-986B-DECF67C19A3D}" destId="{3DF372EE-DE9B-4650-87B5-EC61638299BD}" srcOrd="1" destOrd="0" presId="urn:microsoft.com/office/officeart/2005/8/layout/vList3"/>
    <dgm:cxn modelId="{BCF27803-0309-47E2-9096-44CA42C6FE36}" type="presParOf" srcId="{6475776A-0FA5-4295-9520-EEBF4DC4C34A}" destId="{9FEECFDB-3FCC-4C66-B663-35E0B5A557F5}" srcOrd="5" destOrd="0" presId="urn:microsoft.com/office/officeart/2005/8/layout/vList3"/>
    <dgm:cxn modelId="{90AB4626-1AA6-445B-870A-1A1115EBBCE5}" type="presParOf" srcId="{6475776A-0FA5-4295-9520-EEBF4DC4C34A}" destId="{7709A066-9CBC-438F-A5FF-65B686B6972C}" srcOrd="6" destOrd="0" presId="urn:microsoft.com/office/officeart/2005/8/layout/vList3"/>
    <dgm:cxn modelId="{1679404E-D85A-498A-A769-E37CA73C56FD}" type="presParOf" srcId="{7709A066-9CBC-438F-A5FF-65B686B6972C}" destId="{F3363933-05CE-4F4F-ADE6-DB162073B082}" srcOrd="0" destOrd="0" presId="urn:microsoft.com/office/officeart/2005/8/layout/vList3"/>
    <dgm:cxn modelId="{E9DC36A5-F655-4FE9-AC47-C85096C638A4}" type="presParOf" srcId="{7709A066-9CBC-438F-A5FF-65B686B6972C}" destId="{09BA8386-0840-438D-9BD5-75C691875A44}" srcOrd="1" destOrd="0" presId="urn:microsoft.com/office/officeart/2005/8/layout/vList3"/>
    <dgm:cxn modelId="{D82E212F-DBF8-4C74-990E-DE6BA4B0B666}" type="presParOf" srcId="{6475776A-0FA5-4295-9520-EEBF4DC4C34A}" destId="{0E31806C-40C7-4396-9EDA-A57D53FD0A26}" srcOrd="7" destOrd="0" presId="urn:microsoft.com/office/officeart/2005/8/layout/vList3"/>
    <dgm:cxn modelId="{E8727B0C-35BC-4E2D-B24F-FDB95D52F6B6}" type="presParOf" srcId="{6475776A-0FA5-4295-9520-EEBF4DC4C34A}" destId="{5174F41E-CF74-4CC5-A54A-77142EE05C75}" srcOrd="8" destOrd="0" presId="urn:microsoft.com/office/officeart/2005/8/layout/vList3"/>
    <dgm:cxn modelId="{8C9ED48B-B1E0-4B22-B5C4-B1E1476E68A3}" type="presParOf" srcId="{5174F41E-CF74-4CC5-A54A-77142EE05C75}" destId="{6152C95F-80E6-4906-A5DE-084E5FC2451A}" srcOrd="0" destOrd="0" presId="urn:microsoft.com/office/officeart/2005/8/layout/vList3"/>
    <dgm:cxn modelId="{8273E1D3-F6BE-46BB-9277-548711F7D86E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only heard of it in passing</a:t>
          </a:r>
          <a:endParaRPr lang="en-US" sz="24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Seen others use it before</a:t>
          </a:r>
          <a:endParaRPr lang="en-US" sz="24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a basic working knowledge</a:t>
          </a:r>
          <a:endParaRPr lang="en-US" sz="24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Have a good working knowledge</a:t>
          </a:r>
          <a:endParaRPr lang="en-US" sz="23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 consider myself an expert</a:t>
          </a:r>
          <a:endParaRPr lang="en-US" sz="23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Not sure</a:t>
          </a:r>
          <a:endParaRPr lang="en-US" sz="21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Student Assignment</a:t>
          </a:r>
          <a:endParaRPr lang="en-US" sz="21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Transportation &amp; Student Routing</a:t>
          </a:r>
          <a:endParaRPr lang="en-US" sz="21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Transportation Departments</a:t>
          </a:r>
          <a:endParaRPr lang="en-US" sz="21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Other Additional Departments</a:t>
          </a:r>
          <a:endParaRPr lang="en-US" sz="21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only gets in the way of doing our job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provide the Press what they ask for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do Just enough to make a show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hold public workshops &amp; meetings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involve all stakeholders in the process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doesn’t seem to have any use for me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like it but it’s beyond my level of expertise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I’ll be glad to share it with my GIS/IT staff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some utility in my own organization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a need and I’m ready to start using it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41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E68345-A622-4568-B071-14D01D0C6F9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D61AF4-F685-4B07-AFB5-9EEC49ADDFF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10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11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12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32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971926" y="8773957"/>
            <a:ext cx="303847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25" tIns="46413" rIns="92825" bIns="46413" anchor="b"/>
          <a:lstStyle/>
          <a:p>
            <a:pPr algn="r" eaLnBrk="0" hangingPunct="0"/>
            <a:fld id="{E64EB534-59B9-4975-8003-978956274CDC}" type="slidenum">
              <a:rPr lang="en-US" sz="1200"/>
              <a:pPr algn="r" eaLnBrk="0" hangingPunct="0"/>
              <a:t>2</a:t>
            </a:fld>
            <a:endParaRPr 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 pitchFamily="18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6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7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8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9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09563"/>
            <a:ext cx="5903912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96975"/>
            <a:ext cx="5903912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6325" y="115888"/>
            <a:ext cx="1871663" cy="568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115888"/>
            <a:ext cx="5464175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88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57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4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7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48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85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60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15888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692150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rcgis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267200"/>
            <a:ext cx="4419600" cy="1600199"/>
          </a:xfrm>
          <a:noFill/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Unlocking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 Puzzle Box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Free On-line GIS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62" y="5753203"/>
            <a:ext cx="707137" cy="92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5867400"/>
            <a:ext cx="4495800" cy="809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Will Davis, GISP </a:t>
            </a:r>
            <a:r>
              <a:rPr lang="en-US" sz="1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&amp; Harry </a:t>
            </a:r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Fix, AICP</a:t>
            </a:r>
          </a:p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Lake County Schools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Lake District Use It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86" y="1163924"/>
            <a:ext cx="5833027" cy="439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5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Board Member District Maps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9993" r="810" b="1074"/>
          <a:stretch/>
        </p:blipFill>
        <p:spPr bwMode="auto">
          <a:xfrm>
            <a:off x="1514475" y="1238249"/>
            <a:ext cx="6106768" cy="417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t="11984" r="25131" b="9262"/>
          <a:stretch/>
        </p:blipFill>
        <p:spPr bwMode="auto">
          <a:xfrm>
            <a:off x="6743699" y="2362200"/>
            <a:ext cx="133350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4174" y="2132826"/>
            <a:ext cx="133767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schemeClr val="tx2"/>
                </a:solidFill>
              </a:rPr>
              <a:t>Web Embedded</a:t>
            </a:r>
            <a:endParaRPr lang="en-US" sz="12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Unweighted FTE Assignments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7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Member Redistricting Options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13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VPK Readiness Participants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Attendance &amp; Transportation Zones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2939987" cy="221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7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1219200"/>
            <a:ext cx="8153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Type in 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www.arcgis.com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on your browser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8649" r="4937" b="5405"/>
          <a:stretch/>
        </p:blipFill>
        <p:spPr bwMode="auto">
          <a:xfrm>
            <a:off x="1557337" y="2088160"/>
            <a:ext cx="6029326" cy="332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9190" r="5207" b="1351"/>
          <a:stretch/>
        </p:blipFill>
        <p:spPr bwMode="auto">
          <a:xfrm>
            <a:off x="3059456" y="3813314"/>
            <a:ext cx="4191000" cy="24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4169" r="68349" b="7083"/>
          <a:stretch/>
        </p:blipFill>
        <p:spPr bwMode="auto">
          <a:xfrm>
            <a:off x="4982803" y="4216752"/>
            <a:ext cx="3170597" cy="1037262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 bwMode="auto">
          <a:xfrm rot="8627731">
            <a:off x="4427619" y="533837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Sign-up for a ArcGIS Online Account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96854" y="5588351"/>
            <a:ext cx="1371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9082" r="3991" b="4587"/>
          <a:stretch/>
        </p:blipFill>
        <p:spPr bwMode="auto">
          <a:xfrm>
            <a:off x="761999" y="1168751"/>
            <a:ext cx="4038601" cy="218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an ArcGIS Online Account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466850" y="3133725"/>
            <a:ext cx="1676400" cy="4953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8919" r="3591" b="19729"/>
          <a:stretch/>
        </p:blipFill>
        <p:spPr bwMode="auto">
          <a:xfrm>
            <a:off x="1104900" y="1524000"/>
            <a:ext cx="6947124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1447800" y="3124200"/>
            <a:ext cx="1752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48187" r="68421" b="35233"/>
          <a:stretch/>
        </p:blipFill>
        <p:spPr bwMode="auto">
          <a:xfrm>
            <a:off x="3781424" y="3886200"/>
            <a:ext cx="3033713" cy="9906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Left Arrow 11"/>
          <p:cNvSpPr/>
          <p:nvPr/>
        </p:nvSpPr>
        <p:spPr bwMode="auto">
          <a:xfrm rot="12325694">
            <a:off x="3200409" y="368679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form for an Account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23784" r="23069" b="10270"/>
          <a:stretch/>
        </p:blipFill>
        <p:spPr bwMode="auto">
          <a:xfrm>
            <a:off x="1433512" y="1371600"/>
            <a:ext cx="6262688" cy="38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596060" y="5410200"/>
            <a:ext cx="5941396" cy="783317"/>
          </a:xfrm>
          <a:effectLst/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Where’s Waldo?</a:t>
            </a:r>
          </a:p>
        </p:txBody>
      </p:sp>
      <p:pic>
        <p:nvPicPr>
          <p:cNvPr id="66589" name="Picture 29" descr="WheresWal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233" y="533400"/>
            <a:ext cx="6369050" cy="4778108"/>
          </a:xfrm>
          <a:prstGeom prst="rect">
            <a:avLst/>
          </a:prstGeom>
          <a:noFill/>
        </p:spPr>
      </p:pic>
      <p:pic>
        <p:nvPicPr>
          <p:cNvPr id="10" name="Picture 29" descr="WheresWaldo"/>
          <p:cNvPicPr>
            <a:picLocks noChangeAspect="1" noChangeArrowheads="1"/>
          </p:cNvPicPr>
          <p:nvPr/>
        </p:nvPicPr>
        <p:blipFill>
          <a:blip r:embed="rId3"/>
          <a:srcRect l="8163" t="10218" r="72131" b="63010"/>
          <a:stretch>
            <a:fillRect/>
          </a:stretch>
        </p:blipFill>
        <p:spPr bwMode="auto">
          <a:xfrm>
            <a:off x="1460610" y="838199"/>
            <a:ext cx="1915886" cy="1952729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2010883" y="1238250"/>
            <a:ext cx="670560" cy="904875"/>
          </a:xfrm>
          <a:prstGeom prst="ellipse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9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3657600"/>
            <a:ext cx="419417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1600" y="1524000"/>
            <a:ext cx="3581400" cy="1219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Browse back to 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www.arcgis.com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57175" t="69704" r="7515" b="2770"/>
          <a:stretch>
            <a:fillRect/>
          </a:stretch>
        </p:blipFill>
        <p:spPr bwMode="auto">
          <a:xfrm>
            <a:off x="6400800" y="3897086"/>
            <a:ext cx="2452447" cy="1055914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Left Arrow 11"/>
          <p:cNvSpPr/>
          <p:nvPr/>
        </p:nvSpPr>
        <p:spPr bwMode="auto">
          <a:xfrm rot="7915512">
            <a:off x="5914877" y="5072272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648200" y="5410200"/>
            <a:ext cx="13716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8919" r="5476" b="5675"/>
          <a:stretch/>
        </p:blipFill>
        <p:spPr bwMode="auto">
          <a:xfrm>
            <a:off x="914400" y="1219200"/>
            <a:ext cx="3886200" cy="215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Sign-in to your new Account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18649" r="718" b="1351"/>
          <a:stretch/>
        </p:blipFill>
        <p:spPr bwMode="auto">
          <a:xfrm>
            <a:off x="990600" y="1295400"/>
            <a:ext cx="7153275" cy="38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eft Arrow 11"/>
          <p:cNvSpPr/>
          <p:nvPr/>
        </p:nvSpPr>
        <p:spPr bwMode="auto">
          <a:xfrm rot="18875322">
            <a:off x="6228593" y="1970457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34175" y="1219200"/>
            <a:ext cx="14478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4" t="-1979" r="-765" b="86694"/>
          <a:stretch/>
        </p:blipFill>
        <p:spPr bwMode="auto">
          <a:xfrm>
            <a:off x="3752850" y="2295525"/>
            <a:ext cx="2533650" cy="1030106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18649" r="898" b="1351"/>
          <a:stretch/>
        </p:blipFill>
        <p:spPr bwMode="auto">
          <a:xfrm>
            <a:off x="1019175" y="1327753"/>
            <a:ext cx="7086600" cy="38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a New Map</a:t>
            </a:r>
          </a:p>
        </p:txBody>
      </p:sp>
      <p:sp>
        <p:nvSpPr>
          <p:cNvPr id="11" name="Right Arrow 10"/>
          <p:cNvSpPr/>
          <p:nvPr/>
        </p:nvSpPr>
        <p:spPr bwMode="auto">
          <a:xfrm rot="2471492">
            <a:off x="1945521" y="2151714"/>
            <a:ext cx="1471776" cy="241506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2500" y="1295400"/>
            <a:ext cx="1143000" cy="4572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7" r="84416" b="87583"/>
          <a:stretch/>
        </p:blipFill>
        <p:spPr bwMode="auto">
          <a:xfrm>
            <a:off x="3238500" y="2762250"/>
            <a:ext cx="2362199" cy="11811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 rot="5400000">
            <a:off x="2419912" y="385371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1497" t="21795" r="74276" b="72879"/>
          <a:stretch/>
        </p:blipFill>
        <p:spPr bwMode="auto">
          <a:xfrm>
            <a:off x="1828800" y="4276725"/>
            <a:ext cx="1784073" cy="55245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 bwMode="auto">
          <a:xfrm rot="5625768">
            <a:off x="2415115" y="2149014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7325" y="2714625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Add Data, Change base-map, Save map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6120617">
            <a:off x="6406313" y="2134319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72515" y="2657475"/>
            <a:ext cx="2733260" cy="642411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 for Places, Add bookmarks</a:t>
            </a:r>
            <a:endParaRPr lang="en-US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75099" t="18797" r="648" b="72992"/>
          <a:stretch/>
        </p:blipFill>
        <p:spPr bwMode="auto">
          <a:xfrm>
            <a:off x="5505450" y="3952875"/>
            <a:ext cx="2415091" cy="57150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2333625" y="1485900"/>
            <a:ext cx="1066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172200" y="1524000"/>
            <a:ext cx="1828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6412729" y="3531371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 rot="4372115">
            <a:off x="2135643" y="4190185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95477">
            <a:off x="1411479" y="2709287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815" y="306705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Layers, Add Features &amp; Map Legend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4799309">
            <a:off x="4645555" y="2136688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05400" y="2657475"/>
            <a:ext cx="3314286" cy="9239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Measure, Queries, Edit Feature, Select Features, Zoom to Rectangle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1828800"/>
            <a:ext cx="381000" cy="990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191000" y="1524000"/>
            <a:ext cx="1219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4191124">
            <a:off x="6412729" y="3809669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8501" r="94520" b="51065"/>
          <a:stretch/>
        </p:blipFill>
        <p:spPr bwMode="auto">
          <a:xfrm>
            <a:off x="2514600" y="4610100"/>
            <a:ext cx="762000" cy="190500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0" t="22168" r="38870" b="72215"/>
          <a:stretch/>
        </p:blipFill>
        <p:spPr bwMode="auto">
          <a:xfrm>
            <a:off x="6066234" y="4200525"/>
            <a:ext cx="2620566" cy="58102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28378" r="69838" b="13784"/>
          <a:stretch/>
        </p:blipFill>
        <p:spPr bwMode="auto">
          <a:xfrm>
            <a:off x="3962400" y="4324350"/>
            <a:ext cx="1371600" cy="1789771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 bwMode="auto">
          <a:xfrm rot="851920">
            <a:off x="3057153" y="498643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5257800" y="4857750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743801">
            <a:off x="1725315" y="4233286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33650" y="449580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Zoom &amp; Map Movement Controls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7259306">
            <a:off x="7191413" y="1846450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2286000"/>
            <a:ext cx="1828800" cy="6953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Help Button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3276600"/>
            <a:ext cx="685800" cy="1752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569510" y="1295400"/>
            <a:ext cx="457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494775">
            <a:off x="7291233" y="307716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5362" name="Picture 2" descr="http://www.dansdata.com/images/moremouses/wmo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705100"/>
            <a:ext cx="1143000" cy="878032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59560" r="91112" b="4068"/>
          <a:stretch/>
        </p:blipFill>
        <p:spPr bwMode="auto">
          <a:xfrm>
            <a:off x="5900739" y="3548478"/>
            <a:ext cx="962025" cy="2802114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 rot="16200000">
            <a:off x="3389982" y="397611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3" t="17877" r="937" b="77220"/>
          <a:stretch/>
        </p:blipFill>
        <p:spPr bwMode="auto">
          <a:xfrm>
            <a:off x="7848601" y="3390901"/>
            <a:ext cx="1035013" cy="5715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 bwMode="auto">
          <a:xfrm rot="11250823">
            <a:off x="2819400" y="2895600"/>
            <a:ext cx="484484" cy="18631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090" y="2476500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 Left Button to Pan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19490" y="1838325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Scroll Wheel to Zoom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 bwMode="auto">
          <a:xfrm rot="13150724">
            <a:off x="2887214" y="2471288"/>
            <a:ext cx="632166" cy="1939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the Base Map Background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667000" y="1495425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22314" r="69499" b="73016"/>
          <a:stretch/>
        </p:blipFill>
        <p:spPr bwMode="auto">
          <a:xfrm>
            <a:off x="2076450" y="2828925"/>
            <a:ext cx="1714500" cy="6858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 bwMode="auto">
          <a:xfrm rot="5400000">
            <a:off x="2451562" y="2196638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26757" r="32586" b="5945"/>
          <a:stretch/>
        </p:blipFill>
        <p:spPr bwMode="auto">
          <a:xfrm>
            <a:off x="4724400" y="1981200"/>
            <a:ext cx="3343275" cy="354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3810000" y="3048000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91200" y="4572000"/>
            <a:ext cx="990600" cy="838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1946" r="446" b="1536"/>
          <a:stretch/>
        </p:blipFill>
        <p:spPr bwMode="auto">
          <a:xfrm>
            <a:off x="1011990" y="1219200"/>
            <a:ext cx="711409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6916948" y="1292260"/>
            <a:ext cx="1295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9542290">
            <a:off x="5994886" y="182251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07188" y="1968535"/>
            <a:ext cx="433346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501 East Camino Real, Boca Raton, FL</a:t>
            </a:r>
          </a:p>
        </p:txBody>
      </p:sp>
    </p:spTree>
    <p:extLst>
      <p:ext uri="{BB962C8B-B14F-4D97-AF65-F5344CB8AC3E}">
        <p14:creationId xmlns:p14="http://schemas.microsoft.com/office/powerpoint/2010/main" val="16376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2102" r="386" b="976"/>
          <a:stretch/>
        </p:blipFill>
        <p:spPr bwMode="auto">
          <a:xfrm>
            <a:off x="1020156" y="1216061"/>
            <a:ext cx="7098740" cy="374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6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Online Content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102" r="386" b="1236"/>
          <a:stretch/>
        </p:blipFill>
        <p:spPr bwMode="auto">
          <a:xfrm>
            <a:off x="1008888" y="1218639"/>
            <a:ext cx="7110008" cy="37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68305" y="1981200"/>
            <a:ext cx="3048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for: “</a:t>
            </a:r>
            <a:r>
              <a:rPr lang="en-US" u="sng" dirty="0" smtClean="0"/>
              <a:t>Demographics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 rot="13188673">
            <a:off x="2817648" y="1808536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03896" y="1319844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your level of GIS knowledge?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107238247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8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 – Add CSV File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8607" y="5791200"/>
            <a:ext cx="4266785" cy="762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http://bit.ly/JyV0fE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33550" y="5163698"/>
            <a:ext cx="5667375" cy="4370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http</a:t>
            </a:r>
            <a:r>
              <a:rPr lang="en-US" sz="1200" b="1" dirty="0"/>
              <a:t>://</a:t>
            </a:r>
            <a:r>
              <a:rPr lang="en-US" sz="1200" b="1" dirty="0" smtClean="0"/>
              <a:t>gis-mapsvr.lake.k12.fl.us/Maps/Presentations/</a:t>
            </a:r>
            <a:r>
              <a:rPr lang="en-US" sz="1200" b="1" dirty="0"/>
              <a:t>FacilitiesFlatFile.csv</a:t>
            </a:r>
          </a:p>
        </p:txBody>
      </p:sp>
      <p:sp>
        <p:nvSpPr>
          <p:cNvPr id="15" name="Right Arrow 14"/>
          <p:cNvSpPr/>
          <p:nvPr/>
        </p:nvSpPr>
        <p:spPr bwMode="auto">
          <a:xfrm rot="2576489">
            <a:off x="3013179" y="366019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7634" y="4061455"/>
            <a:ext cx="1524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“Add”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8" y="1219200"/>
            <a:ext cx="709987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 – Add ShapeFile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8607" y="5791200"/>
            <a:ext cx="4266785" cy="762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http://bit.ly/JyV0fE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33550" y="5163698"/>
            <a:ext cx="5667375" cy="4370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http</a:t>
            </a:r>
            <a:r>
              <a:rPr lang="en-US" sz="1200" b="1" dirty="0"/>
              <a:t>://</a:t>
            </a:r>
            <a:r>
              <a:rPr lang="en-US" sz="1200" b="1" dirty="0" smtClean="0"/>
              <a:t>gis-mapsvr.lake.k12.fl.us/Maps/Presentations/</a:t>
            </a:r>
            <a:r>
              <a:rPr lang="en-US" sz="1200" b="1" dirty="0"/>
              <a:t>FacilitiesFlatFile.csv</a:t>
            </a:r>
          </a:p>
        </p:txBody>
      </p:sp>
      <p:sp>
        <p:nvSpPr>
          <p:cNvPr id="15" name="Right Arrow 14"/>
          <p:cNvSpPr/>
          <p:nvPr/>
        </p:nvSpPr>
        <p:spPr bwMode="auto">
          <a:xfrm rot="2576489">
            <a:off x="3013179" y="366019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7634" y="4061455"/>
            <a:ext cx="1524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“Add”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8" y="1219200"/>
            <a:ext cx="709987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4064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Is ArcGIS Online for me?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6484118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8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Takeaway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143000"/>
            <a:ext cx="5972175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514475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&amp; Presentation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22" y="1208606"/>
            <a:ext cx="764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2701"/>
                </a:solidFill>
                <a:latin typeface="CentSchbook BT" pitchFamily="18" charset="0"/>
              </a:rPr>
              <a:t>Will Davis – DavisW@lake.k12.fl.us</a:t>
            </a:r>
            <a:endParaRPr lang="en-US" sz="3200" b="1" dirty="0">
              <a:solidFill>
                <a:srgbClr val="662701"/>
              </a:solidFill>
              <a:latin typeface="CentSchbook BT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68" y="1994764"/>
            <a:ext cx="4392102" cy="439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24100" y="6474023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QR Code to Download PDF Version of Presentation</a:t>
            </a:r>
            <a:endParaRPr lang="en-US" sz="1400" b="1" i="1" u="sng" dirty="0"/>
          </a:p>
        </p:txBody>
      </p:sp>
    </p:spTree>
    <p:extLst>
      <p:ext uri="{BB962C8B-B14F-4D97-AF65-F5344CB8AC3E}">
        <p14:creationId xmlns:p14="http://schemas.microsoft.com/office/powerpoint/2010/main" val="13011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Organizational Level’s use of GIS?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094291782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3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Importance of Public Transparency?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227744884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7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this ArcGIS Online?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562100" y="1219200"/>
            <a:ext cx="6019800" cy="4724400"/>
          </a:xfrm>
        </p:spPr>
        <p:txBody>
          <a:bodyPr/>
          <a:lstStyle/>
          <a:p>
            <a:pPr marL="114300" indent="-457200"/>
            <a:r>
              <a:rPr lang="en-US" dirty="0" smtClean="0"/>
              <a:t>Cloud-based system</a:t>
            </a:r>
          </a:p>
          <a:p>
            <a:pPr marL="914400" lvl="2" indent="-457200"/>
            <a:r>
              <a:rPr lang="en-US" dirty="0" smtClean="0"/>
              <a:t>Creating and sharing </a:t>
            </a:r>
            <a:r>
              <a:rPr lang="en-US" dirty="0"/>
              <a:t>maps and geographic </a:t>
            </a:r>
            <a:r>
              <a:rPr lang="en-US" dirty="0" smtClean="0"/>
              <a:t>information</a:t>
            </a:r>
          </a:p>
          <a:p>
            <a:pPr marL="114300" indent="-457200"/>
            <a:r>
              <a:rPr lang="en-US" dirty="0" smtClean="0"/>
              <a:t>Upload </a:t>
            </a:r>
            <a:r>
              <a:rPr lang="en-US" dirty="0"/>
              <a:t>and style geographic </a:t>
            </a:r>
            <a:r>
              <a:rPr lang="en-US" dirty="0" smtClean="0"/>
              <a:t>data </a:t>
            </a:r>
          </a:p>
          <a:p>
            <a:pPr marL="114300" indent="-457200"/>
            <a:r>
              <a:rPr lang="en-US" dirty="0" smtClean="0"/>
              <a:t>Create </a:t>
            </a:r>
            <a:r>
              <a:rPr lang="en-US" dirty="0"/>
              <a:t>intelligent web </a:t>
            </a:r>
            <a:r>
              <a:rPr lang="en-US" dirty="0" smtClean="0"/>
              <a:t>maps</a:t>
            </a:r>
          </a:p>
          <a:p>
            <a:pPr marL="114300" indent="-457200"/>
            <a:r>
              <a:rPr lang="en-US" dirty="0" smtClean="0"/>
              <a:t>Author </a:t>
            </a:r>
            <a:r>
              <a:rPr lang="en-US" dirty="0"/>
              <a:t>maps on any </a:t>
            </a:r>
            <a:r>
              <a:rPr lang="en-US" dirty="0" smtClean="0"/>
              <a:t>device</a:t>
            </a:r>
          </a:p>
          <a:p>
            <a:pPr marL="914400" lvl="2" indent="-457200"/>
            <a:r>
              <a:rPr lang="en-US" dirty="0" smtClean="0"/>
              <a:t>Tables</a:t>
            </a:r>
          </a:p>
          <a:p>
            <a:pPr marL="914400" lvl="2" indent="-457200"/>
            <a:r>
              <a:rPr lang="en-US" dirty="0" smtClean="0"/>
              <a:t>Smart Phones</a:t>
            </a:r>
          </a:p>
          <a:p>
            <a:pPr marL="914400" lvl="2" indent="-457200"/>
            <a:r>
              <a:rPr lang="en-US" dirty="0" smtClean="0"/>
              <a:t>Desktops</a:t>
            </a:r>
            <a:endParaRPr lang="en-US" dirty="0"/>
          </a:p>
          <a:p>
            <a:pPr marL="114300" indent="-457200"/>
            <a:r>
              <a:rPr lang="en-US" dirty="0" smtClean="0"/>
              <a:t>Limited Service is “FREE”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 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219200" y="1181100"/>
            <a:ext cx="6710362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Embed Maps</a:t>
            </a:r>
          </a:p>
          <a:p>
            <a:pPr marL="914400" lvl="2" indent="-457200"/>
            <a:r>
              <a:rPr lang="en-US" dirty="0" smtClean="0"/>
              <a:t>Websites</a:t>
            </a:r>
          </a:p>
          <a:p>
            <a:pPr marL="914400" lvl="2" indent="-457200"/>
            <a:r>
              <a:rPr lang="en-US" dirty="0" smtClean="0"/>
              <a:t>Blogs</a:t>
            </a:r>
          </a:p>
          <a:p>
            <a:pPr marL="914400" lvl="2" indent="-457200"/>
            <a:r>
              <a:rPr lang="en-US" dirty="0"/>
              <a:t>A</a:t>
            </a:r>
            <a:r>
              <a:rPr lang="en-US" dirty="0" smtClean="0"/>
              <a:t>pplications</a:t>
            </a:r>
          </a:p>
          <a:p>
            <a:pPr marL="114300" indent="-457200"/>
            <a:r>
              <a:rPr lang="en-US" dirty="0" smtClean="0"/>
              <a:t>Share content</a:t>
            </a:r>
          </a:p>
          <a:p>
            <a:pPr marL="914400" lvl="2" indent="-457200"/>
            <a:r>
              <a:rPr lang="en-US" dirty="0" smtClean="0"/>
              <a:t>Everyone</a:t>
            </a:r>
          </a:p>
          <a:p>
            <a:pPr marL="914400" lvl="2" indent="-457200"/>
            <a:r>
              <a:rPr lang="en-US" dirty="0" smtClean="0"/>
              <a:t>Specific groups</a:t>
            </a:r>
          </a:p>
          <a:p>
            <a:pPr marL="914400" lvl="2" indent="-457200"/>
            <a:r>
              <a:rPr lang="en-US" dirty="0" smtClean="0"/>
              <a:t>Keep completely private</a:t>
            </a:r>
            <a:endParaRPr lang="en-US" dirty="0" smtClean="0">
              <a:ea typeface="ヒラギノ角ゴ Pro W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9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 for you?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181100"/>
            <a:ext cx="7467600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Provides for a</a:t>
            </a:r>
          </a:p>
          <a:p>
            <a:pPr marL="914400" lvl="2" indent="-457200"/>
            <a:r>
              <a:rPr lang="en-US" dirty="0" smtClean="0"/>
              <a:t>Framework for collaboration</a:t>
            </a:r>
          </a:p>
          <a:p>
            <a:pPr marL="1371600" lvl="3" indent="-457200"/>
            <a:r>
              <a:rPr lang="en-US" dirty="0" smtClean="0"/>
              <a:t>Departmental</a:t>
            </a:r>
          </a:p>
          <a:p>
            <a:pPr marL="1371600" lvl="3" indent="-457200"/>
            <a:r>
              <a:rPr lang="en-US" dirty="0" smtClean="0"/>
              <a:t>Organization</a:t>
            </a:r>
          </a:p>
          <a:p>
            <a:pPr marL="1371600" lvl="3" indent="-457200"/>
            <a:r>
              <a:rPr lang="en-US" dirty="0" smtClean="0"/>
              <a:t>Stakeholders</a:t>
            </a:r>
          </a:p>
          <a:p>
            <a:pPr marL="1371600" lvl="3" indent="-457200"/>
            <a:r>
              <a:rPr lang="en-US" dirty="0" smtClean="0"/>
              <a:t>Public</a:t>
            </a:r>
          </a:p>
          <a:p>
            <a:pPr marL="914400" lvl="2" indent="-457200"/>
            <a:r>
              <a:rPr lang="en-US" dirty="0" smtClean="0"/>
              <a:t>Platform to build applications</a:t>
            </a:r>
          </a:p>
          <a:p>
            <a:pPr marL="914400" lvl="2" indent="-457200"/>
            <a:r>
              <a:rPr lang="en-US" dirty="0" smtClean="0"/>
              <a:t>Means to deliver transparency &amp; accountability</a:t>
            </a:r>
          </a:p>
          <a:p>
            <a:pPr marL="914400" lvl="2" indent="-457200"/>
            <a:r>
              <a:rPr lang="en-US" dirty="0" smtClean="0"/>
              <a:t>Way to communicate &amp; enhance policy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2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4" name="Line 37"/>
          <p:cNvSpPr>
            <a:spLocks noChangeShapeType="1"/>
          </p:cNvSpPr>
          <p:nvPr/>
        </p:nvSpPr>
        <p:spPr bwMode="auto">
          <a:xfrm flipH="1">
            <a:off x="5334000" y="2076301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51" name="Rectangle 59"/>
          <p:cNvSpPr>
            <a:spLocks noGrp="1" noChangeArrowheads="1"/>
          </p:cNvSpPr>
          <p:nvPr>
            <p:ph idx="1"/>
          </p:nvPr>
        </p:nvSpPr>
        <p:spPr>
          <a:xfrm>
            <a:off x="304800" y="1879600"/>
            <a:ext cx="4965700" cy="2413000"/>
          </a:xfrm>
        </p:spPr>
        <p:txBody>
          <a:bodyPr/>
          <a:lstStyle/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Students, Facilities or Addresses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Transportation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Streets &amp; Bus Routes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School Attendance or Student Analysis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Tax Parcels, Facility or District Ownership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Aerial Photography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9443" y="1600200"/>
            <a:ext cx="2556357" cy="4257675"/>
            <a:chOff x="1060450" y="2006600"/>
            <a:chExt cx="2556357" cy="4257675"/>
          </a:xfrm>
        </p:grpSpPr>
        <p:pic>
          <p:nvPicPr>
            <p:cNvPr id="26636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2252" y="2211285"/>
              <a:ext cx="1840667" cy="20988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37" name="Oval 10"/>
            <p:cNvSpPr>
              <a:spLocks noChangeArrowheads="1"/>
            </p:cNvSpPr>
            <p:nvPr/>
          </p:nvSpPr>
          <p:spPr bwMode="auto">
            <a:xfrm>
              <a:off x="2292838" y="2299492"/>
              <a:ext cx="123239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8" name="Oval 11"/>
            <p:cNvSpPr>
              <a:spLocks noChangeArrowheads="1"/>
            </p:cNvSpPr>
            <p:nvPr/>
          </p:nvSpPr>
          <p:spPr bwMode="auto">
            <a:xfrm>
              <a:off x="2447734" y="2336810"/>
              <a:ext cx="115324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9" name="Oval 12"/>
            <p:cNvSpPr>
              <a:spLocks noChangeArrowheads="1"/>
            </p:cNvSpPr>
            <p:nvPr/>
          </p:nvSpPr>
          <p:spPr bwMode="auto">
            <a:xfrm>
              <a:off x="2644464" y="2317586"/>
              <a:ext cx="12210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0" name="Oval 13"/>
            <p:cNvSpPr>
              <a:spLocks noChangeArrowheads="1"/>
            </p:cNvSpPr>
            <p:nvPr/>
          </p:nvSpPr>
          <p:spPr bwMode="auto">
            <a:xfrm>
              <a:off x="2555144" y="2235033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1" name="Oval 14"/>
            <p:cNvSpPr>
              <a:spLocks noChangeArrowheads="1"/>
            </p:cNvSpPr>
            <p:nvPr/>
          </p:nvSpPr>
          <p:spPr bwMode="auto">
            <a:xfrm>
              <a:off x="2619590" y="2428410"/>
              <a:ext cx="115324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2" name="Oval 15"/>
            <p:cNvSpPr>
              <a:spLocks noChangeArrowheads="1"/>
            </p:cNvSpPr>
            <p:nvPr/>
          </p:nvSpPr>
          <p:spPr bwMode="auto">
            <a:xfrm>
              <a:off x="2252135" y="2372998"/>
              <a:ext cx="122108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3" name="Oval 16"/>
            <p:cNvSpPr>
              <a:spLocks noChangeArrowheads="1"/>
            </p:cNvSpPr>
            <p:nvPr/>
          </p:nvSpPr>
          <p:spPr bwMode="auto">
            <a:xfrm>
              <a:off x="2400248" y="2410316"/>
              <a:ext cx="12097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4" name="Oval 17"/>
            <p:cNvSpPr>
              <a:spLocks noChangeArrowheads="1"/>
            </p:cNvSpPr>
            <p:nvPr/>
          </p:nvSpPr>
          <p:spPr bwMode="auto">
            <a:xfrm>
              <a:off x="2708910" y="2382044"/>
              <a:ext cx="116455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5" name="Oval 18"/>
            <p:cNvSpPr>
              <a:spLocks noChangeArrowheads="1"/>
            </p:cNvSpPr>
            <p:nvPr/>
          </p:nvSpPr>
          <p:spPr bwMode="auto">
            <a:xfrm>
              <a:off x="2767703" y="2446503"/>
              <a:ext cx="113063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6" name="Oval 19"/>
            <p:cNvSpPr>
              <a:spLocks noChangeArrowheads="1"/>
            </p:cNvSpPr>
            <p:nvPr/>
          </p:nvSpPr>
          <p:spPr bwMode="auto">
            <a:xfrm>
              <a:off x="2039576" y="2244080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7" name="Oval 20"/>
            <p:cNvSpPr>
              <a:spLocks noChangeArrowheads="1"/>
            </p:cNvSpPr>
            <p:nvPr/>
          </p:nvSpPr>
          <p:spPr bwMode="auto">
            <a:xfrm>
              <a:off x="1967216" y="2336810"/>
              <a:ext cx="120978" cy="4523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9" name="Line 22"/>
            <p:cNvSpPr>
              <a:spLocks noChangeShapeType="1"/>
            </p:cNvSpPr>
            <p:nvPr/>
          </p:nvSpPr>
          <p:spPr bwMode="auto">
            <a:xfrm flipV="1">
              <a:off x="1864329" y="2920332"/>
              <a:ext cx="163941" cy="24878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0" name="Line 23"/>
            <p:cNvSpPr>
              <a:spLocks noChangeShapeType="1"/>
            </p:cNvSpPr>
            <p:nvPr/>
          </p:nvSpPr>
          <p:spPr bwMode="auto">
            <a:xfrm>
              <a:off x="1937820" y="3086568"/>
              <a:ext cx="1078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1" name="Line 24"/>
            <p:cNvSpPr>
              <a:spLocks noChangeShapeType="1"/>
            </p:cNvSpPr>
            <p:nvPr/>
          </p:nvSpPr>
          <p:spPr bwMode="auto">
            <a:xfrm flipH="1" flipV="1">
              <a:off x="2419468" y="2930510"/>
              <a:ext cx="73491" cy="2476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2" name="Line 25"/>
            <p:cNvSpPr>
              <a:spLocks noChangeShapeType="1"/>
            </p:cNvSpPr>
            <p:nvPr/>
          </p:nvSpPr>
          <p:spPr bwMode="auto">
            <a:xfrm>
              <a:off x="1773878" y="3022109"/>
              <a:ext cx="1718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3" name="Line 26"/>
            <p:cNvSpPr>
              <a:spLocks noChangeShapeType="1"/>
            </p:cNvSpPr>
            <p:nvPr/>
          </p:nvSpPr>
          <p:spPr bwMode="auto">
            <a:xfrm>
              <a:off x="2468086" y="3040203"/>
              <a:ext cx="172987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4" name="Line 27"/>
            <p:cNvSpPr>
              <a:spLocks noChangeShapeType="1"/>
            </p:cNvSpPr>
            <p:nvPr/>
          </p:nvSpPr>
          <p:spPr bwMode="auto">
            <a:xfrm>
              <a:off x="2353892" y="2993838"/>
              <a:ext cx="74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5" name="Line 28"/>
            <p:cNvSpPr>
              <a:spLocks noChangeShapeType="1"/>
            </p:cNvSpPr>
            <p:nvPr/>
          </p:nvSpPr>
          <p:spPr bwMode="auto">
            <a:xfrm flipH="1" flipV="1">
              <a:off x="2755266" y="3013062"/>
              <a:ext cx="72360" cy="8255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6" name="Line 29"/>
            <p:cNvSpPr>
              <a:spLocks noChangeShapeType="1"/>
            </p:cNvSpPr>
            <p:nvPr/>
          </p:nvSpPr>
          <p:spPr bwMode="auto">
            <a:xfrm>
              <a:off x="2983653" y="3178167"/>
              <a:ext cx="32788" cy="192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7" name="Line 30"/>
            <p:cNvSpPr>
              <a:spLocks noChangeShapeType="1"/>
            </p:cNvSpPr>
            <p:nvPr/>
          </p:nvSpPr>
          <p:spPr bwMode="auto">
            <a:xfrm>
              <a:off x="2746221" y="3178167"/>
              <a:ext cx="9045" cy="2827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8" name="Line 31"/>
            <p:cNvSpPr>
              <a:spLocks noChangeShapeType="1"/>
            </p:cNvSpPr>
            <p:nvPr/>
          </p:nvSpPr>
          <p:spPr bwMode="auto">
            <a:xfrm>
              <a:off x="2012441" y="2984791"/>
              <a:ext cx="9723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9" name="Line 32"/>
            <p:cNvSpPr>
              <a:spLocks noChangeShapeType="1"/>
            </p:cNvSpPr>
            <p:nvPr/>
          </p:nvSpPr>
          <p:spPr bwMode="auto">
            <a:xfrm flipH="1">
              <a:off x="1775009" y="3095615"/>
              <a:ext cx="80275" cy="5541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0" name="Line 33"/>
            <p:cNvSpPr>
              <a:spLocks noChangeShapeType="1"/>
            </p:cNvSpPr>
            <p:nvPr/>
          </p:nvSpPr>
          <p:spPr bwMode="auto">
            <a:xfrm flipH="1">
              <a:off x="1603153" y="3178167"/>
              <a:ext cx="81405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1" name="Line 34"/>
            <p:cNvSpPr>
              <a:spLocks noChangeShapeType="1"/>
            </p:cNvSpPr>
            <p:nvPr/>
          </p:nvSpPr>
          <p:spPr bwMode="auto">
            <a:xfrm flipH="1">
              <a:off x="2142464" y="3169121"/>
              <a:ext cx="23743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2" name="Line 35"/>
            <p:cNvSpPr>
              <a:spLocks noChangeShapeType="1"/>
            </p:cNvSpPr>
            <p:nvPr/>
          </p:nvSpPr>
          <p:spPr bwMode="auto">
            <a:xfrm flipV="1">
              <a:off x="2108545" y="2994969"/>
              <a:ext cx="33919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3" name="Line 36"/>
            <p:cNvSpPr>
              <a:spLocks noChangeShapeType="1"/>
            </p:cNvSpPr>
            <p:nvPr/>
          </p:nvSpPr>
          <p:spPr bwMode="auto">
            <a:xfrm flipV="1">
              <a:off x="2272486" y="2994969"/>
              <a:ext cx="7914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670" name="Picture 4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0450" y="4606439"/>
              <a:ext cx="2556357" cy="1429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71" name="Oval 44"/>
            <p:cNvSpPr>
              <a:spLocks noChangeArrowheads="1"/>
            </p:cNvSpPr>
            <p:nvPr/>
          </p:nvSpPr>
          <p:spPr bwMode="auto">
            <a:xfrm>
              <a:off x="2014703" y="5225018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2" name="Oval 45"/>
            <p:cNvSpPr>
              <a:spLocks noChangeArrowheads="1"/>
            </p:cNvSpPr>
            <p:nvPr/>
          </p:nvSpPr>
          <p:spPr bwMode="auto">
            <a:xfrm>
              <a:off x="1353283" y="5344889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3" name="Oval 46"/>
            <p:cNvSpPr>
              <a:spLocks noChangeArrowheads="1"/>
            </p:cNvSpPr>
            <p:nvPr/>
          </p:nvSpPr>
          <p:spPr bwMode="auto">
            <a:xfrm>
              <a:off x="1786315" y="4949089"/>
              <a:ext cx="99496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4" name="Freeform 47"/>
            <p:cNvSpPr>
              <a:spLocks/>
            </p:cNvSpPr>
            <p:nvPr/>
          </p:nvSpPr>
          <p:spPr bwMode="auto">
            <a:xfrm>
              <a:off x="1994351" y="4328249"/>
              <a:ext cx="729257" cy="571083"/>
            </a:xfrm>
            <a:custGeom>
              <a:avLst/>
              <a:gdLst>
                <a:gd name="T0" fmla="*/ 335 w 725"/>
                <a:gd name="T1" fmla="*/ 0 h 505"/>
                <a:gd name="T2" fmla="*/ 73 w 725"/>
                <a:gd name="T3" fmla="*/ 0 h 505"/>
                <a:gd name="T4" fmla="*/ 73 w 725"/>
                <a:gd name="T5" fmla="*/ 285 h 505"/>
                <a:gd name="T6" fmla="*/ 0 w 725"/>
                <a:gd name="T7" fmla="*/ 285 h 505"/>
                <a:gd name="T8" fmla="*/ 205 w 725"/>
                <a:gd name="T9" fmla="*/ 504 h 505"/>
                <a:gd name="T10" fmla="*/ 404 w 725"/>
                <a:gd name="T11" fmla="*/ 285 h 505"/>
                <a:gd name="T12" fmla="*/ 341 w 725"/>
                <a:gd name="T13" fmla="*/ 285 h 505"/>
                <a:gd name="T14" fmla="*/ 341 w 725"/>
                <a:gd name="T15" fmla="*/ 0 h 5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5"/>
                <a:gd name="T25" fmla="*/ 0 h 505"/>
                <a:gd name="T26" fmla="*/ 725 w 725"/>
                <a:gd name="T27" fmla="*/ 505 h 5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5" h="505">
                  <a:moveTo>
                    <a:pt x="602" y="0"/>
                  </a:moveTo>
                  <a:lnTo>
                    <a:pt x="130" y="0"/>
                  </a:lnTo>
                  <a:lnTo>
                    <a:pt x="130" y="285"/>
                  </a:lnTo>
                  <a:lnTo>
                    <a:pt x="0" y="285"/>
                  </a:lnTo>
                  <a:lnTo>
                    <a:pt x="366" y="504"/>
                  </a:lnTo>
                  <a:lnTo>
                    <a:pt x="724" y="285"/>
                  </a:lnTo>
                  <a:lnTo>
                    <a:pt x="610" y="285"/>
                  </a:lnTo>
                  <a:lnTo>
                    <a:pt x="610" y="0"/>
                  </a:lnTo>
                </a:path>
              </a:pathLst>
            </a:cu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75" name="Rectangle 48"/>
            <p:cNvSpPr>
              <a:spLocks noChangeArrowheads="1"/>
            </p:cNvSpPr>
            <p:nvPr/>
          </p:nvSpPr>
          <p:spPr bwMode="auto">
            <a:xfrm>
              <a:off x="2130027" y="3983337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6" name="Rectangle 49"/>
            <p:cNvSpPr>
              <a:spLocks noChangeArrowheads="1"/>
            </p:cNvSpPr>
            <p:nvPr/>
          </p:nvSpPr>
          <p:spPr bwMode="auto">
            <a:xfrm>
              <a:off x="2130027" y="3633903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7" name="Rectangle 50"/>
            <p:cNvSpPr>
              <a:spLocks noChangeArrowheads="1"/>
            </p:cNvSpPr>
            <p:nvPr/>
          </p:nvSpPr>
          <p:spPr bwMode="auto">
            <a:xfrm>
              <a:off x="2130027" y="3293515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8" name="Rectangle 51"/>
            <p:cNvSpPr>
              <a:spLocks noChangeArrowheads="1"/>
            </p:cNvSpPr>
            <p:nvPr/>
          </p:nvSpPr>
          <p:spPr bwMode="auto">
            <a:xfrm>
              <a:off x="2130027" y="2933902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9" name="Rectangle 52"/>
            <p:cNvSpPr>
              <a:spLocks noChangeArrowheads="1"/>
            </p:cNvSpPr>
            <p:nvPr/>
          </p:nvSpPr>
          <p:spPr bwMode="auto">
            <a:xfrm>
              <a:off x="2130027" y="2584468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0" name="Rectangle 53"/>
            <p:cNvSpPr>
              <a:spLocks noChangeArrowheads="1"/>
            </p:cNvSpPr>
            <p:nvPr/>
          </p:nvSpPr>
          <p:spPr bwMode="auto">
            <a:xfrm>
              <a:off x="2130027" y="2006600"/>
              <a:ext cx="481649" cy="22956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2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854761" y="5571060"/>
              <a:ext cx="739433" cy="69321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71431"/>
                </a:avLst>
              </a:prstTxWarp>
            </a:bodyPr>
            <a:lstStyle/>
            <a:p>
              <a:pPr algn="ctr"/>
              <a:r>
                <a:rPr lang="en-US" sz="1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Reality</a:t>
              </a:r>
            </a:p>
          </p:txBody>
        </p:sp>
      </p:grpSp>
      <p:sp>
        <p:nvSpPr>
          <p:cNvPr id="26648" name="Line 21"/>
          <p:cNvSpPr>
            <a:spLocks noChangeShapeType="1"/>
          </p:cNvSpPr>
          <p:nvPr/>
        </p:nvSpPr>
        <p:spPr bwMode="auto">
          <a:xfrm>
            <a:off x="6248400" y="2760332"/>
            <a:ext cx="1536528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37"/>
          <p:cNvSpPr>
            <a:spLocks noChangeShapeType="1"/>
          </p:cNvSpPr>
          <p:nvPr/>
        </p:nvSpPr>
        <p:spPr bwMode="auto">
          <a:xfrm flipH="1">
            <a:off x="5334000" y="2455532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 flipH="1">
            <a:off x="5334000" y="2825899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Line 37"/>
          <p:cNvSpPr>
            <a:spLocks noChangeShapeType="1"/>
          </p:cNvSpPr>
          <p:nvPr/>
        </p:nvSpPr>
        <p:spPr bwMode="auto">
          <a:xfrm flipH="1">
            <a:off x="5334000" y="3196266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 flipH="1">
            <a:off x="5334000" y="3556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37"/>
          <p:cNvSpPr>
            <a:spLocks noChangeShapeType="1"/>
          </p:cNvSpPr>
          <p:nvPr/>
        </p:nvSpPr>
        <p:spPr bwMode="auto">
          <a:xfrm flipH="1">
            <a:off x="5334000" y="3937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ArcGIS Online Integrates the Parts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2414</TotalTime>
  <Words>558</Words>
  <Application>Microsoft Office PowerPoint</Application>
  <PresentationFormat>On-screen Show (4:3)</PresentationFormat>
  <Paragraphs>147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template</vt:lpstr>
      <vt:lpstr>Unlocking the Puzzle Box of Free On-line GIS</vt:lpstr>
      <vt:lpstr>Where’s Waldo?</vt:lpstr>
      <vt:lpstr>What is your level of GIS knowledge?  </vt:lpstr>
      <vt:lpstr>Organizational Level’s use of GIS?  </vt:lpstr>
      <vt:lpstr>Importance of Public Transparency?  </vt:lpstr>
      <vt:lpstr>What is this ArcGIS Online?  </vt:lpstr>
      <vt:lpstr>What else can ArcGIS Online do?  </vt:lpstr>
      <vt:lpstr>What can ArcGIS Online do for you?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in http://www.arcgis.com on your browser</vt:lpstr>
      <vt:lpstr>PowerPoint Presentation</vt:lpstr>
      <vt:lpstr>PowerPoint Presentation</vt:lpstr>
      <vt:lpstr>PowerPoint Presentation</vt:lpstr>
      <vt:lpstr>Browse back to http://www.arcgis.com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ArcGIS Online for me?  </vt:lpstr>
      <vt:lpstr>PowerPoint Presentation</vt:lpstr>
      <vt:lpstr>PowerPoint Presentation</vt:lpstr>
      <vt:lpstr>PowerPoint Presentation</vt:lpstr>
    </vt:vector>
  </TitlesOfParts>
  <Company>Lake County Schools, 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Davis, William C</dc:creator>
  <cp:lastModifiedBy>Davis, William C</cp:lastModifiedBy>
  <cp:revision>92</cp:revision>
  <cp:lastPrinted>2012-05-18T19:16:12Z</cp:lastPrinted>
  <dcterms:created xsi:type="dcterms:W3CDTF">2012-03-02T21:53:48Z</dcterms:created>
  <dcterms:modified xsi:type="dcterms:W3CDTF">2012-07-09T12:34:43Z</dcterms:modified>
</cp:coreProperties>
</file>