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7" r:id="rId2"/>
    <p:sldId id="256" r:id="rId3"/>
    <p:sldId id="276" r:id="rId4"/>
    <p:sldId id="277" r:id="rId5"/>
    <p:sldId id="262" r:id="rId6"/>
    <p:sldId id="261" r:id="rId7"/>
    <p:sldId id="258" r:id="rId8"/>
    <p:sldId id="266" r:id="rId9"/>
    <p:sldId id="263" r:id="rId10"/>
    <p:sldId id="264" r:id="rId11"/>
    <p:sldId id="267" r:id="rId12"/>
    <p:sldId id="271" r:id="rId13"/>
    <p:sldId id="274" r:id="rId14"/>
    <p:sldId id="268" r:id="rId15"/>
    <p:sldId id="272" r:id="rId16"/>
    <p:sldId id="269" r:id="rId17"/>
    <p:sldId id="273" r:id="rId18"/>
    <p:sldId id="270"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50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57" autoAdjust="0"/>
  </p:normalViewPr>
  <p:slideViewPr>
    <p:cSldViewPr>
      <p:cViewPr varScale="1">
        <p:scale>
          <a:sx n="77" d="100"/>
          <a:sy n="77" d="100"/>
        </p:scale>
        <p:origin x="-1618"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5DE9F-FA6B-4F4B-9A3B-1D81B274E1AF}" type="datetimeFigureOut">
              <a:rPr lang="en-US" smtClean="0"/>
              <a:t>6/21/2012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E4DBC-E39D-4E8A-869F-74582C5A4576}" type="slidenum">
              <a:rPr lang="en-US" smtClean="0"/>
              <a:t>‹#›</a:t>
            </a:fld>
            <a:endParaRPr lang="en-US"/>
          </a:p>
        </p:txBody>
      </p:sp>
    </p:spTree>
    <p:extLst>
      <p:ext uri="{BB962C8B-B14F-4D97-AF65-F5344CB8AC3E}">
        <p14:creationId xmlns:p14="http://schemas.microsoft.com/office/powerpoint/2010/main" val="275643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85000"/>
                    <a:lumOff val="15000"/>
                  </a:schemeClr>
                </a:solidFill>
                <a:effectLst>
                  <a:outerShdw blurRad="38100" dist="38100" dir="2700000" algn="tl">
                    <a:srgbClr val="000000">
                      <a:alpha val="43137"/>
                    </a:srgbClr>
                  </a:outerShdw>
                </a:effectLst>
              </a:rPr>
              <a:t>‘Public participation’ is to involve those who are affected by a decision in the decision-making process. It promotes sustainable decisions by providing participants with the information they need to be involved in a meaningful way, and it communicates to participants how their input affects the decision.  - iap</a:t>
            </a:r>
            <a:r>
              <a:rPr lang="en-US" sz="1050" b="1" dirty="0" smtClean="0">
                <a:solidFill>
                  <a:schemeClr val="tx2">
                    <a:lumMod val="85000"/>
                    <a:lumOff val="15000"/>
                  </a:schemeClr>
                </a:solidFill>
                <a:effectLst>
                  <a:outerShdw blurRad="38100" dist="38100" dir="2700000" algn="tl">
                    <a:srgbClr val="000000">
                      <a:alpha val="43137"/>
                    </a:srgbClr>
                  </a:outerShdw>
                </a:effectLst>
              </a:rPr>
              <a:t>2</a:t>
            </a:r>
          </a:p>
          <a:p>
            <a:endParaRPr lang="en-US" dirty="0"/>
          </a:p>
        </p:txBody>
      </p:sp>
      <p:sp>
        <p:nvSpPr>
          <p:cNvPr id="4" name="Slide Number Placeholder 3"/>
          <p:cNvSpPr>
            <a:spLocks noGrp="1"/>
          </p:cNvSpPr>
          <p:nvPr>
            <p:ph type="sldNum" sz="quarter" idx="10"/>
          </p:nvPr>
        </p:nvSpPr>
        <p:spPr/>
        <p:txBody>
          <a:bodyPr/>
          <a:lstStyle/>
          <a:p>
            <a:fld id="{8D6E4DBC-E39D-4E8A-869F-74582C5A4576}" type="slidenum">
              <a:rPr lang="en-US" smtClean="0"/>
              <a:t>5</a:t>
            </a:fld>
            <a:endParaRPr lang="en-US"/>
          </a:p>
        </p:txBody>
      </p:sp>
    </p:spTree>
    <p:extLst>
      <p:ext uri="{BB962C8B-B14F-4D97-AF65-F5344CB8AC3E}">
        <p14:creationId xmlns:p14="http://schemas.microsoft.com/office/powerpoint/2010/main" val="2638400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309563"/>
            <a:ext cx="5903912" cy="1109662"/>
          </a:xfrm>
          <a:effectLst>
            <a:outerShdw dist="17961" dir="2700000" algn="ctr" rotWithShape="0">
              <a:schemeClr val="bg2"/>
            </a:outerShdw>
          </a:effectLst>
        </p:spPr>
        <p:txBody>
          <a:bodyPr/>
          <a:lstStyle>
            <a:lvl1pPr algn="l">
              <a:defRPr sz="3200"/>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611188" y="1196975"/>
            <a:ext cx="5903912" cy="696913"/>
          </a:xfrm>
          <a:effectLst>
            <a:outerShdw dist="17961" dir="2700000" algn="ctr" rotWithShape="0">
              <a:schemeClr val="bg2"/>
            </a:outerShdw>
          </a:effectLst>
        </p:spPr>
        <p:txBody>
          <a:bodyPr/>
          <a:lstStyle>
            <a:lvl1pPr marL="0" indent="0">
              <a:buFontTx/>
              <a:buNone/>
              <a:defRPr sz="2400" b="1"/>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05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6325" y="115888"/>
            <a:ext cx="1871663" cy="5688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15888"/>
            <a:ext cx="5464175" cy="5688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26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314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242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692150"/>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95788" y="692150"/>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51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058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31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79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926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797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15888"/>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611188" y="692150"/>
            <a:ext cx="74168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8437">
              <a:schemeClr val="tx1"/>
            </a:gs>
            <a:gs pos="100000">
              <a:srgbClr val="9FB96C"/>
            </a:gs>
            <a:gs pos="100000">
              <a:srgbClr val="A2B96A"/>
            </a:gs>
            <a:gs pos="100000">
              <a:srgbClr val="A8B966"/>
            </a:gs>
            <a:gs pos="99000">
              <a:srgbClr val="B4B95E"/>
            </a:gs>
            <a:gs pos="97000">
              <a:srgbClr val="FE750E"/>
            </a:gs>
            <a:gs pos="91000">
              <a:schemeClr val="bg2">
                <a:lumMod val="60000"/>
                <a:lumOff val="40000"/>
              </a:schemeClr>
            </a:gs>
            <a:gs pos="100000">
              <a:srgbClr val="FF0000"/>
            </a:gs>
            <a:gs pos="10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685800" y="457200"/>
            <a:ext cx="7391400" cy="5770811"/>
          </a:xfrm>
          <a:prstGeom prst="rect">
            <a:avLst/>
          </a:prstGeom>
          <a:noFill/>
        </p:spPr>
        <p:txBody>
          <a:bodyPr wrap="square" rtlCol="0">
            <a:spAutoFit/>
          </a:bodyPr>
          <a:lstStyle/>
          <a:p>
            <a:pPr algn="just"/>
            <a:r>
              <a:rPr lang="en-US" sz="3100" b="1" dirty="0" smtClean="0">
                <a:solidFill>
                  <a:schemeClr val="tx2">
                    <a:lumMod val="85000"/>
                    <a:lumOff val="15000"/>
                  </a:schemeClr>
                </a:solidFill>
                <a:effectLst>
                  <a:outerShdw blurRad="38100" dist="38100" dir="2700000" algn="tl">
                    <a:srgbClr val="000000">
                      <a:alpha val="43137"/>
                    </a:srgbClr>
                  </a:outerShdw>
                </a:effectLst>
              </a:rPr>
              <a:t>“Public participation is too often a formality of information delivery rather than an honest seeking of the public’s point of view.  People get that fact quickly,  and the result can be far worse than not involving them at all in a planning process.  On the other hand, a responsible group of citizens can represent diverse expertise and points of view that thoroughly enrich a school district facilities planning process.” </a:t>
            </a:r>
            <a:r>
              <a:rPr lang="en-US" sz="3000" b="1" i="1" dirty="0" smtClean="0">
                <a:solidFill>
                  <a:schemeClr val="tx2">
                    <a:lumMod val="85000"/>
                    <a:lumOff val="15000"/>
                  </a:schemeClr>
                </a:solidFill>
                <a:effectLst>
                  <a:outerShdw blurRad="38100" dist="38100" dir="2700000" algn="tl">
                    <a:srgbClr val="000000">
                      <a:alpha val="43137"/>
                    </a:srgbClr>
                  </a:outerShdw>
                </a:effectLst>
              </a:rPr>
              <a:t>– </a:t>
            </a:r>
            <a:r>
              <a:rPr lang="en-US" sz="2800" b="1" i="1" dirty="0" smtClean="0">
                <a:solidFill>
                  <a:schemeClr val="tx2">
                    <a:lumMod val="85000"/>
                    <a:lumOff val="15000"/>
                  </a:schemeClr>
                </a:solidFill>
                <a:effectLst>
                  <a:outerShdw blurRad="38100" dist="38100" dir="2700000" algn="tl">
                    <a:srgbClr val="000000">
                      <a:alpha val="43137"/>
                    </a:srgbClr>
                  </a:outerShdw>
                </a:effectLst>
              </a:rPr>
              <a:t>Kelley Carey</a:t>
            </a:r>
            <a:endParaRPr lang="en-US" sz="2800" b="1" i="1" dirty="0">
              <a:solidFill>
                <a:schemeClr val="tx2">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3693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750" y="381000"/>
            <a:ext cx="807085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Fifth Puzzle Piece – Where?</a:t>
            </a:r>
            <a:endParaRPr lang="en-US" sz="4400"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6" t="545" r="116" b="-545"/>
          <a:stretch/>
        </p:blipFill>
        <p:spPr bwMode="auto">
          <a:xfrm>
            <a:off x="4800600" y="1189514"/>
            <a:ext cx="3931920" cy="5592286"/>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0225" y="1437382"/>
            <a:ext cx="4346575" cy="107721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200" b="1" dirty="0" smtClean="0">
                <a:solidFill>
                  <a:schemeClr val="tx2">
                    <a:lumMod val="85000"/>
                    <a:lumOff val="15000"/>
                  </a:schemeClr>
                </a:solidFill>
                <a:effectLst>
                  <a:outerShdw blurRad="38100" dist="38100" dir="2700000" algn="tl">
                    <a:srgbClr val="000000">
                      <a:alpha val="43137"/>
                    </a:srgbClr>
                  </a:outerShdw>
                </a:effectLst>
              </a:rPr>
              <a:t>Lake County Schools</a:t>
            </a:r>
            <a:r>
              <a:rPr lang="en-US" sz="3200" b="1" dirty="0">
                <a:solidFill>
                  <a:schemeClr val="tx2">
                    <a:lumMod val="85000"/>
                    <a:lumOff val="15000"/>
                  </a:schemeClr>
                </a:solidFill>
                <a:effectLst>
                  <a:outerShdw blurRad="38100" dist="38100" dir="2700000" algn="tl">
                    <a:srgbClr val="000000">
                      <a:alpha val="43137"/>
                    </a:srgbClr>
                  </a:outerShdw>
                </a:effectLst>
              </a:rPr>
              <a:t/>
            </a:r>
            <a:br>
              <a:rPr lang="en-US" sz="3200" b="1" dirty="0">
                <a:solidFill>
                  <a:schemeClr val="tx2">
                    <a:lumMod val="85000"/>
                    <a:lumOff val="15000"/>
                  </a:schemeClr>
                </a:solidFill>
                <a:effectLst>
                  <a:outerShdw blurRad="38100" dist="38100" dir="2700000" algn="tl">
                    <a:srgbClr val="000000">
                      <a:alpha val="43137"/>
                    </a:srgbClr>
                  </a:outerShdw>
                </a:effectLst>
              </a:rPr>
            </a:br>
            <a:r>
              <a:rPr lang="en-US" sz="3200" b="1" dirty="0" smtClean="0">
                <a:solidFill>
                  <a:schemeClr val="tx2">
                    <a:lumMod val="85000"/>
                    <a:lumOff val="15000"/>
                  </a:schemeClr>
                </a:solidFill>
                <a:effectLst>
                  <a:outerShdw blurRad="38100" dist="38100" dir="2700000" algn="tl">
                    <a:srgbClr val="000000">
                      <a:alpha val="43137"/>
                    </a:srgbClr>
                  </a:outerShdw>
                </a:effectLst>
              </a:rPr>
              <a:t>A Case Study</a:t>
            </a:r>
          </a:p>
        </p:txBody>
      </p:sp>
      <p:sp>
        <p:nvSpPr>
          <p:cNvPr id="3" name="Oval 2"/>
          <p:cNvSpPr/>
          <p:nvPr/>
        </p:nvSpPr>
        <p:spPr bwMode="auto">
          <a:xfrm>
            <a:off x="6324600" y="3207365"/>
            <a:ext cx="914400" cy="831235"/>
          </a:xfrm>
          <a:prstGeom prst="ellipse">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Oval 9"/>
          <p:cNvSpPr/>
          <p:nvPr/>
        </p:nvSpPr>
        <p:spPr bwMode="auto">
          <a:xfrm>
            <a:off x="5334000" y="3352800"/>
            <a:ext cx="990600" cy="914400"/>
          </a:xfrm>
          <a:prstGeom prst="ellipse">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Oval 10"/>
          <p:cNvSpPr/>
          <p:nvPr/>
        </p:nvSpPr>
        <p:spPr bwMode="auto">
          <a:xfrm>
            <a:off x="5562600" y="4953000"/>
            <a:ext cx="609600" cy="533400"/>
          </a:xfrm>
          <a:prstGeom prst="ellipse">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Content Placeholder 2"/>
          <p:cNvSpPr txBox="1">
            <a:spLocks/>
          </p:cNvSpPr>
          <p:nvPr/>
        </p:nvSpPr>
        <p:spPr>
          <a:xfrm>
            <a:off x="533400" y="2962275"/>
            <a:ext cx="4572000" cy="1762125"/>
          </a:xfrm>
          <a:prstGeom prst="rect">
            <a:avLst/>
          </a:prstGeom>
        </p:spPr>
        <p:txBody>
          <a:bodyPr/>
          <a:lst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a:lstStyle>
          <a:p>
            <a:r>
              <a:rPr lang="en-US" b="1" dirty="0" smtClean="0">
                <a:effectLst>
                  <a:outerShdw blurRad="38100" dist="38100" dir="2700000" algn="tl">
                    <a:srgbClr val="000000">
                      <a:alpha val="43137"/>
                    </a:srgbClr>
                  </a:outerShdw>
                </a:effectLst>
              </a:rPr>
              <a:t>Facilities Assessments</a:t>
            </a:r>
          </a:p>
          <a:p>
            <a:r>
              <a:rPr lang="en-US" b="1" dirty="0" smtClean="0">
                <a:effectLst>
                  <a:outerShdw blurRad="38100" dist="38100" dir="2700000" algn="tl">
                    <a:srgbClr val="000000">
                      <a:alpha val="43137"/>
                    </a:srgbClr>
                  </a:outerShdw>
                </a:effectLst>
              </a:rPr>
              <a:t>Local Area Focus</a:t>
            </a:r>
          </a:p>
          <a:p>
            <a:r>
              <a:rPr lang="en-US" b="1" dirty="0" smtClean="0">
                <a:effectLst>
                  <a:outerShdw blurRad="38100" dist="38100" dir="2700000" algn="tl">
                    <a:srgbClr val="000000">
                      <a:alpha val="43137"/>
                    </a:srgbClr>
                  </a:outerShdw>
                </a:effectLst>
              </a:rPr>
              <a:t>Advisory Committees</a:t>
            </a:r>
          </a:p>
        </p:txBody>
      </p:sp>
    </p:spTree>
    <p:extLst>
      <p:ext uri="{BB962C8B-B14F-4D97-AF65-F5344CB8AC3E}">
        <p14:creationId xmlns:p14="http://schemas.microsoft.com/office/powerpoint/2010/main" val="2393527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750" y="381000"/>
            <a:ext cx="807085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Fifth Puzzle Piece – How?</a:t>
            </a:r>
          </a:p>
        </p:txBody>
      </p:sp>
      <p:sp>
        <p:nvSpPr>
          <p:cNvPr id="3" name="TextBox 2"/>
          <p:cNvSpPr txBox="1"/>
          <p:nvPr/>
        </p:nvSpPr>
        <p:spPr>
          <a:xfrm>
            <a:off x="609600" y="1361182"/>
            <a:ext cx="5410200" cy="1077218"/>
          </a:xfrm>
          <a:prstGeom prst="rect">
            <a:avLst/>
          </a:prstGeom>
          <a:noFill/>
        </p:spPr>
        <p:txBody>
          <a:bodyPr wrap="square" rtlCol="0">
            <a:spAutoFit/>
          </a:bodyPr>
          <a:lstStyle/>
          <a:p>
            <a:pPr algn="ctr"/>
            <a:r>
              <a:rPr lang="en-US" sz="3200" b="1" dirty="0" smtClean="0">
                <a:solidFill>
                  <a:schemeClr val="tx1">
                    <a:lumMod val="50000"/>
                  </a:schemeClr>
                </a:solidFill>
                <a:effectLst>
                  <a:outerShdw blurRad="38100" dist="38100" dir="2700000" algn="tl">
                    <a:srgbClr val="000000">
                      <a:alpha val="43137"/>
                    </a:srgbClr>
                  </a:outerShdw>
                </a:effectLst>
              </a:rPr>
              <a:t>South County Long-range Planning Committee</a:t>
            </a:r>
            <a:endParaRPr lang="en-US" sz="3200" b="1" dirty="0">
              <a:solidFill>
                <a:schemeClr val="tx1">
                  <a:lumMod val="50000"/>
                </a:schemeClr>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734762" cy="44261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762000" y="2733675"/>
            <a:ext cx="4572000" cy="2143125"/>
          </a:xfrm>
          <a:prstGeom prst="rect">
            <a:avLst/>
          </a:prstGeom>
        </p:spPr>
        <p:txBody>
          <a:bodyPr/>
          <a:lst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a:lstStyle>
          <a:p>
            <a:pPr marL="0" indent="0">
              <a:buNone/>
            </a:pPr>
            <a:r>
              <a:rPr lang="en-US" b="1" dirty="0" smtClean="0">
                <a:effectLst>
                  <a:outerShdw blurRad="38100" dist="38100" dir="2700000" algn="tl">
                    <a:srgbClr val="000000">
                      <a:alpha val="43137"/>
                    </a:srgbClr>
                  </a:outerShdw>
                </a:effectLst>
              </a:rPr>
              <a:t>Facilities Considered</a:t>
            </a:r>
          </a:p>
          <a:p>
            <a:pPr marL="0" indent="0">
              <a:buNone/>
            </a:pPr>
            <a:endParaRPr lang="en-US" sz="800"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Clermont Elem</a:t>
            </a:r>
          </a:p>
          <a:p>
            <a:r>
              <a:rPr lang="en-US" b="1" dirty="0" smtClean="0">
                <a:effectLst>
                  <a:outerShdw blurRad="38100" dist="38100" dir="2700000" algn="tl">
                    <a:srgbClr val="000000">
                      <a:alpha val="43137"/>
                    </a:srgbClr>
                  </a:outerShdw>
                </a:effectLst>
              </a:rPr>
              <a:t>Cypress Ridge Elem</a:t>
            </a:r>
          </a:p>
          <a:p>
            <a:r>
              <a:rPr lang="en-US" b="1" dirty="0" smtClean="0">
                <a:effectLst>
                  <a:outerShdw blurRad="38100" dist="38100" dir="2700000" algn="tl">
                    <a:srgbClr val="000000">
                      <a:alpha val="43137"/>
                    </a:srgbClr>
                  </a:outerShdw>
                </a:effectLst>
              </a:rPr>
              <a:t>Clermont Middle</a:t>
            </a:r>
          </a:p>
        </p:txBody>
      </p:sp>
    </p:spTree>
    <p:extLst>
      <p:ext uri="{BB962C8B-B14F-4D97-AF65-F5344CB8AC3E}">
        <p14:creationId xmlns:p14="http://schemas.microsoft.com/office/powerpoint/2010/main" val="2329056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9750" y="381000"/>
            <a:ext cx="807085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Fifth Puzzle Piece – How?</a:t>
            </a:r>
            <a:endParaRPr lang="en-US" sz="4400" dirty="0">
              <a:effectLst>
                <a:outerShdw blurRad="38100" dist="38100" dir="2700000" algn="tl">
                  <a:srgbClr val="000000">
                    <a:alpha val="43137"/>
                  </a:srgbClr>
                </a:outerShdw>
              </a:effectLst>
            </a:endParaRPr>
          </a:p>
        </p:txBody>
      </p:sp>
      <p:sp>
        <p:nvSpPr>
          <p:cNvPr id="4" name="Content Placeholder 2"/>
          <p:cNvSpPr txBox="1">
            <a:spLocks/>
          </p:cNvSpPr>
          <p:nvPr/>
        </p:nvSpPr>
        <p:spPr>
          <a:xfrm>
            <a:off x="1143000" y="1676400"/>
            <a:ext cx="7086600" cy="3657600"/>
          </a:xfrm>
          <a:prstGeom prst="rect">
            <a:avLst/>
          </a:prstGeom>
        </p:spPr>
        <p:txBody>
          <a:bodyPr/>
          <a:lst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a:lstStyle>
          <a:p>
            <a:r>
              <a:rPr lang="en-US" b="1" dirty="0" smtClean="0">
                <a:effectLst>
                  <a:outerShdw blurRad="38100" dist="38100" dir="2700000" algn="tl">
                    <a:srgbClr val="000000">
                      <a:alpha val="43137"/>
                    </a:srgbClr>
                  </a:outerShdw>
                </a:effectLst>
              </a:rPr>
              <a:t>Background Information</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Good data:</a:t>
            </a:r>
          </a:p>
          <a:p>
            <a:pPr lvl="1"/>
            <a:r>
              <a:rPr lang="en-US" dirty="0" smtClean="0">
                <a:effectLst>
                  <a:outerShdw blurRad="38100" dist="38100" dir="2700000" algn="tl">
                    <a:srgbClr val="000000">
                      <a:alpha val="43137"/>
                    </a:srgbClr>
                  </a:outerShdw>
                </a:effectLst>
              </a:rPr>
              <a:t>School Specific</a:t>
            </a:r>
          </a:p>
          <a:p>
            <a:pPr lvl="1"/>
            <a:r>
              <a:rPr lang="en-US" b="1" dirty="0" smtClean="0">
                <a:effectLst>
                  <a:outerShdw blurRad="38100" dist="38100" dir="2700000" algn="tl">
                    <a:srgbClr val="000000">
                      <a:alpha val="43137"/>
                    </a:srgbClr>
                  </a:outerShdw>
                </a:effectLst>
              </a:rPr>
              <a:t>Demographics</a:t>
            </a:r>
          </a:p>
          <a:p>
            <a:pPr lvl="1"/>
            <a:r>
              <a:rPr lang="en-US" dirty="0" smtClean="0">
                <a:effectLst>
                  <a:outerShdw blurRad="38100" dist="38100" dir="2700000" algn="tl">
                    <a:srgbClr val="000000">
                      <a:alpha val="43137"/>
                    </a:srgbClr>
                  </a:outerShdw>
                </a:effectLst>
              </a:rPr>
              <a:t>Financial</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Tours</a:t>
            </a:r>
          </a:p>
          <a:p>
            <a:r>
              <a:rPr lang="en-US" b="1" dirty="0" smtClean="0">
                <a:effectLst>
                  <a:outerShdw blurRad="38100" dist="38100" dir="2700000" algn="tl">
                    <a:srgbClr val="000000">
                      <a:alpha val="43137"/>
                    </a:srgbClr>
                  </a:outerShdw>
                </a:effectLst>
              </a:rPr>
              <a:t>Concept Plans</a:t>
            </a:r>
            <a:endParaRPr lang="en-US"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2639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750" y="381000"/>
            <a:ext cx="807085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Fifth Puzzle Piece – How?</a:t>
            </a:r>
            <a:endParaRPr lang="en-US" sz="4400" dirty="0">
              <a:effectLst>
                <a:outerShdw blurRad="38100" dist="38100" dir="2700000" algn="tl">
                  <a:srgbClr val="000000">
                    <a:alpha val="43137"/>
                  </a:srgbClr>
                </a:outerShdw>
              </a:effectLst>
            </a:endParaRPr>
          </a:p>
        </p:txBody>
      </p:sp>
      <p:sp>
        <p:nvSpPr>
          <p:cNvPr id="3" name="Content Placeholder 2"/>
          <p:cNvSpPr txBox="1">
            <a:spLocks/>
          </p:cNvSpPr>
          <p:nvPr/>
        </p:nvSpPr>
        <p:spPr>
          <a:xfrm>
            <a:off x="1143000" y="1676400"/>
            <a:ext cx="7086600" cy="3657600"/>
          </a:xfrm>
          <a:prstGeom prst="rect">
            <a:avLst/>
          </a:prstGeom>
        </p:spPr>
        <p:txBody>
          <a:bodyPr/>
          <a:lst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a:lstStyle>
          <a:p>
            <a:r>
              <a:rPr lang="en-US" b="1" dirty="0" smtClean="0">
                <a:effectLst>
                  <a:outerShdw blurRad="38100" dist="38100" dir="2700000" algn="tl">
                    <a:srgbClr val="000000">
                      <a:alpha val="43137"/>
                    </a:srgbClr>
                  </a:outerShdw>
                </a:effectLst>
              </a:rPr>
              <a:t>SAC/PTO Review</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Committee Feedback</a:t>
            </a:r>
          </a:p>
          <a:p>
            <a:r>
              <a:rPr lang="en-US" b="1" dirty="0" smtClean="0">
                <a:effectLst>
                  <a:outerShdw blurRad="38100" dist="38100" dir="2700000" algn="tl">
                    <a:srgbClr val="000000">
                      <a:alpha val="43137"/>
                    </a:srgbClr>
                  </a:outerShdw>
                </a:effectLst>
              </a:rPr>
              <a:t>Concept Plan Revision</a:t>
            </a:r>
          </a:p>
          <a:p>
            <a:r>
              <a:rPr lang="en-US" b="1" dirty="0" smtClean="0">
                <a:effectLst>
                  <a:outerShdw blurRad="38100" dist="38100" dir="2700000" algn="tl">
                    <a:srgbClr val="000000">
                      <a:alpha val="43137"/>
                    </a:srgbClr>
                  </a:outerShdw>
                </a:effectLst>
              </a:rPr>
              <a:t>Final Report</a:t>
            </a:r>
          </a:p>
          <a:p>
            <a:r>
              <a:rPr lang="en-US" b="1" dirty="0" smtClean="0">
                <a:effectLst>
                  <a:outerShdw blurRad="38100" dist="38100" dir="2700000" algn="tl">
                    <a:srgbClr val="000000">
                      <a:alpha val="43137"/>
                    </a:srgbClr>
                  </a:outerShdw>
                </a:effectLst>
              </a:rPr>
              <a:t>School Board Acceptance</a:t>
            </a:r>
            <a:endParaRPr lang="en-US"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989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945" y="2200275"/>
            <a:ext cx="4631055" cy="450532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539750" y="381000"/>
            <a:ext cx="807085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Fifth Puzzle Piece – How?</a:t>
            </a:r>
          </a:p>
        </p:txBody>
      </p:sp>
      <p:sp>
        <p:nvSpPr>
          <p:cNvPr id="4" name="Rectangle 3"/>
          <p:cNvSpPr/>
          <p:nvPr/>
        </p:nvSpPr>
        <p:spPr bwMode="auto">
          <a:xfrm>
            <a:off x="4038600" y="2209800"/>
            <a:ext cx="2286000" cy="2590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Content Placeholder 2"/>
          <p:cNvSpPr txBox="1">
            <a:spLocks/>
          </p:cNvSpPr>
          <p:nvPr/>
        </p:nvSpPr>
        <p:spPr>
          <a:xfrm>
            <a:off x="762000" y="2733675"/>
            <a:ext cx="4114801" cy="2676525"/>
          </a:xfrm>
          <a:prstGeom prst="rect">
            <a:avLst/>
          </a:prstGeom>
        </p:spPr>
        <p:txBody>
          <a:bodyPr/>
          <a:lst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a:lstStyle>
          <a:p>
            <a:pPr marL="0" indent="0">
              <a:buNone/>
            </a:pPr>
            <a:r>
              <a:rPr lang="en-US" b="1" dirty="0" smtClean="0">
                <a:effectLst>
                  <a:outerShdw blurRad="38100" dist="38100" dir="2700000" algn="tl">
                    <a:srgbClr val="000000">
                      <a:alpha val="43137"/>
                    </a:srgbClr>
                  </a:outerShdw>
                </a:effectLst>
              </a:rPr>
              <a:t>Facilities Considered</a:t>
            </a:r>
          </a:p>
          <a:p>
            <a:r>
              <a:rPr lang="en-US" b="1" dirty="0" err="1" smtClean="0">
                <a:effectLst>
                  <a:outerShdw blurRad="38100" dist="38100" dir="2700000" algn="tl">
                    <a:srgbClr val="000000">
                      <a:alpha val="43137"/>
                    </a:srgbClr>
                  </a:outerShdw>
                </a:effectLst>
              </a:rPr>
              <a:t>Curtright</a:t>
            </a:r>
            <a:r>
              <a:rPr lang="en-US" b="1" dirty="0" smtClean="0">
                <a:effectLst>
                  <a:outerShdw blurRad="38100" dist="38100" dir="2700000" algn="tl">
                    <a:srgbClr val="000000">
                      <a:alpha val="43137"/>
                    </a:srgbClr>
                  </a:outerShdw>
                </a:effectLst>
              </a:rPr>
              <a:t> Center</a:t>
            </a:r>
          </a:p>
          <a:p>
            <a:r>
              <a:rPr lang="en-US" b="1" dirty="0" smtClean="0">
                <a:effectLst>
                  <a:outerShdw blurRad="38100" dist="38100" dir="2700000" algn="tl">
                    <a:srgbClr val="000000">
                      <a:alpha val="43137"/>
                    </a:srgbClr>
                  </a:outerShdw>
                </a:effectLst>
              </a:rPr>
              <a:t>Eustis Elem</a:t>
            </a:r>
          </a:p>
          <a:p>
            <a:r>
              <a:rPr lang="en-US" b="1" dirty="0" smtClean="0">
                <a:effectLst>
                  <a:outerShdw blurRad="38100" dist="38100" dir="2700000" algn="tl">
                    <a:srgbClr val="000000">
                      <a:alpha val="43137"/>
                    </a:srgbClr>
                  </a:outerShdw>
                </a:effectLst>
              </a:rPr>
              <a:t>Eustis Heights Elem</a:t>
            </a:r>
          </a:p>
          <a:p>
            <a:r>
              <a:rPr lang="en-US" b="1" dirty="0" smtClean="0">
                <a:effectLst>
                  <a:outerShdw blurRad="38100" dist="38100" dir="2700000" algn="tl">
                    <a:srgbClr val="000000">
                      <a:alpha val="43137"/>
                    </a:srgbClr>
                  </a:outerShdw>
                </a:effectLst>
              </a:rPr>
              <a:t>Umatilla Middle</a:t>
            </a:r>
          </a:p>
        </p:txBody>
      </p:sp>
      <p:sp>
        <p:nvSpPr>
          <p:cNvPr id="2" name="TextBox 1"/>
          <p:cNvSpPr txBox="1"/>
          <p:nvPr/>
        </p:nvSpPr>
        <p:spPr>
          <a:xfrm>
            <a:off x="609600" y="1284982"/>
            <a:ext cx="4565650" cy="1077218"/>
          </a:xfrm>
          <a:prstGeom prst="rect">
            <a:avLst/>
          </a:prstGeom>
          <a:noFill/>
        </p:spPr>
        <p:txBody>
          <a:bodyPr wrap="square" rtlCol="0">
            <a:spAutoFit/>
          </a:bodyPr>
          <a:lstStyle/>
          <a:p>
            <a:pPr algn="ctr"/>
            <a:r>
              <a:rPr lang="en-US" sz="3200" b="1" dirty="0" smtClean="0">
                <a:solidFill>
                  <a:schemeClr val="tx1">
                    <a:lumMod val="50000"/>
                  </a:schemeClr>
                </a:solidFill>
                <a:effectLst>
                  <a:outerShdw blurRad="38100" dist="38100" dir="2700000" algn="tl">
                    <a:srgbClr val="000000">
                      <a:alpha val="43137"/>
                    </a:srgbClr>
                  </a:outerShdw>
                </a:effectLst>
              </a:rPr>
              <a:t>Northeast Long-range Planning Committee</a:t>
            </a:r>
            <a:endParaRPr lang="en-US" sz="32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209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9750" y="381000"/>
            <a:ext cx="807085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Fifth Puzzle Piece – How?</a:t>
            </a:r>
            <a:endParaRPr lang="en-US" sz="44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872" y="1258287"/>
            <a:ext cx="4356928" cy="3367995"/>
          </a:xfrm>
          <a:prstGeom prst="rect">
            <a:avLst/>
          </a:prstGeom>
          <a:ln>
            <a:solidFill>
              <a:schemeClr val="accent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859157"/>
            <a:ext cx="4572000" cy="3534250"/>
          </a:xfrm>
          <a:prstGeom prst="rect">
            <a:avLst/>
          </a:prstGeom>
          <a:ln>
            <a:solidFill>
              <a:schemeClr val="accent1"/>
            </a:solidFill>
          </a:ln>
        </p:spPr>
      </p:pic>
    </p:spTree>
    <p:extLst>
      <p:ext uri="{BB962C8B-B14F-4D97-AF65-F5344CB8AC3E}">
        <p14:creationId xmlns:p14="http://schemas.microsoft.com/office/powerpoint/2010/main" val="378136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476" y="2271799"/>
            <a:ext cx="4279524" cy="45100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39750" y="381000"/>
            <a:ext cx="807085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Fifth Puzzle Piece – How?</a:t>
            </a:r>
          </a:p>
        </p:txBody>
      </p:sp>
      <p:sp>
        <p:nvSpPr>
          <p:cNvPr id="4" name="TextBox 3"/>
          <p:cNvSpPr txBox="1"/>
          <p:nvPr/>
        </p:nvSpPr>
        <p:spPr>
          <a:xfrm>
            <a:off x="457200" y="1284982"/>
            <a:ext cx="4565650" cy="1077218"/>
          </a:xfrm>
          <a:prstGeom prst="rect">
            <a:avLst/>
          </a:prstGeom>
          <a:noFill/>
        </p:spPr>
        <p:txBody>
          <a:bodyPr wrap="square" rtlCol="0">
            <a:spAutoFit/>
          </a:bodyPr>
          <a:lstStyle/>
          <a:p>
            <a:pPr algn="ctr"/>
            <a:r>
              <a:rPr lang="en-US" sz="3200" b="1" dirty="0" smtClean="0">
                <a:solidFill>
                  <a:schemeClr val="tx1">
                    <a:lumMod val="50000"/>
                  </a:schemeClr>
                </a:solidFill>
                <a:effectLst>
                  <a:outerShdw blurRad="38100" dist="38100" dir="2700000" algn="tl">
                    <a:srgbClr val="000000">
                      <a:alpha val="43137"/>
                    </a:srgbClr>
                  </a:outerShdw>
                </a:effectLst>
              </a:rPr>
              <a:t>Northwest Long-range Planning Committee</a:t>
            </a:r>
            <a:endParaRPr lang="en-US" sz="3200" b="1" dirty="0">
              <a:solidFill>
                <a:schemeClr val="tx1">
                  <a:lumMod val="50000"/>
                </a:schemeClr>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914399" y="2590800"/>
            <a:ext cx="4114801" cy="2676525"/>
          </a:xfrm>
          <a:prstGeom prst="rect">
            <a:avLst/>
          </a:prstGeom>
        </p:spPr>
        <p:txBody>
          <a:bodyPr/>
          <a:lst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a:lstStyle>
          <a:p>
            <a:pPr marL="0" indent="0">
              <a:buNone/>
            </a:pPr>
            <a:r>
              <a:rPr lang="en-US" b="1" dirty="0" smtClean="0">
                <a:effectLst>
                  <a:outerShdw blurRad="38100" dist="38100" dir="2700000" algn="tl">
                    <a:srgbClr val="000000">
                      <a:alpha val="43137"/>
                    </a:srgbClr>
                  </a:outerShdw>
                </a:effectLst>
              </a:rPr>
              <a:t>Facilities Considered</a:t>
            </a:r>
          </a:p>
          <a:p>
            <a:r>
              <a:rPr lang="en-US" b="1" dirty="0" smtClean="0">
                <a:effectLst>
                  <a:outerShdw blurRad="38100" dist="38100" dir="2700000" algn="tl">
                    <a:srgbClr val="000000">
                      <a:alpha val="43137"/>
                    </a:srgbClr>
                  </a:outerShdw>
                </a:effectLst>
              </a:rPr>
              <a:t>Beverly Shores Elem</a:t>
            </a:r>
          </a:p>
          <a:p>
            <a:r>
              <a:rPr lang="en-US" b="1" dirty="0" smtClean="0">
                <a:effectLst>
                  <a:outerShdw blurRad="38100" dist="38100" dir="2700000" algn="tl">
                    <a:srgbClr val="000000">
                      <a:alpha val="43137"/>
                    </a:srgbClr>
                  </a:outerShdw>
                </a:effectLst>
              </a:rPr>
              <a:t>Fruitland Park Elem</a:t>
            </a:r>
          </a:p>
          <a:p>
            <a:r>
              <a:rPr lang="en-US" b="1" dirty="0" smtClean="0">
                <a:effectLst>
                  <a:outerShdw blurRad="38100" dist="38100" dir="2700000" algn="tl">
                    <a:srgbClr val="000000">
                      <a:alpha val="43137"/>
                    </a:srgbClr>
                  </a:outerShdw>
                </a:effectLst>
              </a:rPr>
              <a:t>Oak Park Middle</a:t>
            </a:r>
          </a:p>
          <a:p>
            <a:r>
              <a:rPr lang="en-US" b="1" dirty="0" smtClean="0">
                <a:effectLst>
                  <a:outerShdw blurRad="38100" dist="38100" dir="2700000" algn="tl">
                    <a:srgbClr val="000000">
                      <a:alpha val="43137"/>
                    </a:srgbClr>
                  </a:outerShdw>
                </a:effectLst>
              </a:rPr>
              <a:t>Rimes ELC</a:t>
            </a:r>
          </a:p>
          <a:p>
            <a:r>
              <a:rPr lang="en-US" b="1" dirty="0" smtClean="0">
                <a:effectLst>
                  <a:outerShdw blurRad="38100" dist="38100" dir="2700000" algn="tl">
                    <a:srgbClr val="000000">
                      <a:alpha val="43137"/>
                    </a:srgbClr>
                  </a:outerShdw>
                </a:effectLst>
              </a:rPr>
              <a:t>Treadway Elem</a:t>
            </a:r>
          </a:p>
        </p:txBody>
      </p:sp>
    </p:spTree>
    <p:extLst>
      <p:ext uri="{BB962C8B-B14F-4D97-AF65-F5344CB8AC3E}">
        <p14:creationId xmlns:p14="http://schemas.microsoft.com/office/powerpoint/2010/main" val="2620178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750" y="381000"/>
            <a:ext cx="807085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Fifth Puzzle Piece – How?</a:t>
            </a:r>
          </a:p>
        </p:txBody>
      </p:sp>
      <p:pic>
        <p:nvPicPr>
          <p:cNvPr id="1029" name="Picture 5" descr="C:\Users\randallk\AppData\Local\Microsoft\Windows\Temporary Internet Files\Content.IE5\Y8GXRXRY\MC900231082[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038" y="1524000"/>
            <a:ext cx="6438900" cy="441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8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57200"/>
            <a:ext cx="7772400" cy="1200329"/>
          </a:xfrm>
          <a:prstGeom prst="rect">
            <a:avLst/>
          </a:prstGeom>
        </p:spPr>
        <p:txBody>
          <a:bodyPr wrap="square">
            <a:spAutoFit/>
          </a:bodyPr>
          <a:lstStyle/>
          <a:p>
            <a:pPr lvl="0" algn="ctr"/>
            <a:r>
              <a:rPr lang="en-US" sz="4400" b="1" dirty="0" smtClean="0">
                <a:solidFill>
                  <a:schemeClr val="tx2"/>
                </a:solidFill>
                <a:effectLst>
                  <a:outerShdw blurRad="38100" dist="38100" dir="2700000" algn="tl">
                    <a:srgbClr val="000000">
                      <a:alpha val="43137"/>
                    </a:srgbClr>
                  </a:outerShdw>
                </a:effectLst>
              </a:rPr>
              <a:t>Putting the Puzzle Together</a:t>
            </a:r>
            <a:br>
              <a:rPr lang="en-US" sz="4400" b="1" dirty="0" smtClean="0">
                <a:solidFill>
                  <a:schemeClr val="tx2"/>
                </a:solidFill>
                <a:effectLst>
                  <a:outerShdw blurRad="38100" dist="38100" dir="2700000" algn="tl">
                    <a:srgbClr val="000000">
                      <a:alpha val="43137"/>
                    </a:srgbClr>
                  </a:outerShdw>
                </a:effectLst>
              </a:rPr>
            </a:br>
            <a:r>
              <a:rPr lang="en-US" sz="2800" b="1" dirty="0" smtClean="0">
                <a:solidFill>
                  <a:schemeClr val="tx2"/>
                </a:solidFill>
                <a:effectLst>
                  <a:outerShdw blurRad="38100" dist="38100" dir="2700000" algn="tl">
                    <a:srgbClr val="000000">
                      <a:alpha val="43137"/>
                    </a:srgbClr>
                  </a:outerShdw>
                </a:effectLst>
              </a:rPr>
              <a:t>(Where do we go from here?)</a:t>
            </a:r>
            <a:endParaRPr lang="en-US" sz="4800" b="1" dirty="0">
              <a:solidFill>
                <a:schemeClr val="tx2"/>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685800" y="2133600"/>
            <a:ext cx="7696201" cy="2676525"/>
          </a:xfrm>
          <a:prstGeom prst="rect">
            <a:avLst/>
          </a:prstGeom>
        </p:spPr>
        <p:txBody>
          <a:bodyPr/>
          <a:lst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a:lstStyle>
          <a:p>
            <a:pPr marL="0" indent="0">
              <a:buNone/>
            </a:pPr>
            <a:r>
              <a:rPr lang="en-US" b="1" dirty="0" smtClean="0">
                <a:effectLst>
                  <a:outerShdw blurRad="38100" dist="38100" dir="2700000" algn="tl">
                    <a:srgbClr val="000000">
                      <a:alpha val="43137"/>
                    </a:srgbClr>
                  </a:outerShdw>
                </a:effectLst>
              </a:rPr>
              <a:t>Next steps . . .</a:t>
            </a:r>
          </a:p>
          <a:p>
            <a:r>
              <a:rPr lang="en-US" b="1" dirty="0" smtClean="0">
                <a:effectLst>
                  <a:outerShdw blurRad="38100" dist="38100" dir="2700000" algn="tl">
                    <a:srgbClr val="000000">
                      <a:alpha val="43137"/>
                    </a:srgbClr>
                  </a:outerShdw>
                </a:effectLst>
              </a:rPr>
              <a:t>Recommendations adopted</a:t>
            </a:r>
          </a:p>
          <a:p>
            <a:r>
              <a:rPr lang="en-US" b="1" dirty="0" smtClean="0">
                <a:effectLst>
                  <a:outerShdw blurRad="38100" dist="38100" dir="2700000" algn="tl">
                    <a:srgbClr val="000000">
                      <a:alpha val="43137"/>
                    </a:srgbClr>
                  </a:outerShdw>
                </a:effectLst>
              </a:rPr>
              <a:t>Long-range CIP updated</a:t>
            </a:r>
          </a:p>
          <a:p>
            <a:r>
              <a:rPr lang="en-US" b="1" dirty="0" smtClean="0">
                <a:effectLst>
                  <a:outerShdw blurRad="38100" dist="38100" dir="2700000" algn="tl">
                    <a:srgbClr val="000000">
                      <a:alpha val="43137"/>
                    </a:srgbClr>
                  </a:outerShdw>
                </a:effectLst>
              </a:rPr>
              <a:t>Extraordinary funding sources sought</a:t>
            </a:r>
          </a:p>
          <a:p>
            <a:pPr lvl="1"/>
            <a:r>
              <a:rPr lang="en-US" dirty="0" smtClean="0">
                <a:effectLst>
                  <a:outerShdw blurRad="38100" dist="38100" dir="2700000" algn="tl">
                    <a:srgbClr val="000000">
                      <a:alpha val="43137"/>
                    </a:srgbClr>
                  </a:outerShdw>
                </a:effectLst>
              </a:rPr>
              <a:t>County-wide funding committee</a:t>
            </a:r>
          </a:p>
          <a:p>
            <a:pPr lvl="1"/>
            <a:r>
              <a:rPr lang="en-US" b="1" dirty="0" smtClean="0">
                <a:effectLst>
                  <a:outerShdw blurRad="38100" dist="38100" dir="2700000" algn="tl">
                    <a:srgbClr val="000000">
                      <a:alpha val="43137"/>
                    </a:srgbClr>
                  </a:outerShdw>
                </a:effectLst>
              </a:rPr>
              <a:t>Potential referendum</a:t>
            </a:r>
          </a:p>
        </p:txBody>
      </p:sp>
    </p:spTree>
    <p:extLst>
      <p:ext uri="{BB962C8B-B14F-4D97-AF65-F5344CB8AC3E}">
        <p14:creationId xmlns:p14="http://schemas.microsoft.com/office/powerpoint/2010/main" val="2478592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9750" y="685800"/>
            <a:ext cx="807085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Puzzled?</a:t>
            </a:r>
          </a:p>
          <a:p>
            <a:pPr algn="ctr"/>
            <a:r>
              <a:rPr lang="en-US" sz="2800" dirty="0" smtClean="0">
                <a:effectLst>
                  <a:outerShdw blurRad="38100" dist="38100" dir="2700000" algn="tl">
                    <a:srgbClr val="000000">
                      <a:alpha val="43137"/>
                    </a:srgbClr>
                  </a:outerShdw>
                </a:effectLst>
              </a:rPr>
              <a:t>(question?)</a:t>
            </a:r>
            <a:endParaRPr lang="en-US" sz="2800" dirty="0">
              <a:effectLst>
                <a:outerShdw blurRad="38100" dist="38100" dir="2700000" algn="tl">
                  <a:srgbClr val="000000">
                    <a:alpha val="43137"/>
                  </a:srgbClr>
                </a:outerShdw>
              </a:effectLst>
            </a:endParaRPr>
          </a:p>
        </p:txBody>
      </p:sp>
      <p:pic>
        <p:nvPicPr>
          <p:cNvPr id="2052" name="Picture 4" descr="C:\Users\fixh\AppData\Local\Microsoft\Windows\Temporary Internet Files\Content.IE5\YDJQD9CL\MC9000788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950" y="2133600"/>
            <a:ext cx="4514850" cy="421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575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09600" y="5486400"/>
            <a:ext cx="5903912" cy="1109662"/>
          </a:xfrm>
        </p:spPr>
        <p:txBody>
          <a:bodyPr/>
          <a:lstStyle/>
          <a:p>
            <a:r>
              <a:rPr lang="en-US" sz="280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Harry Fix &amp; Kelly Randall</a:t>
            </a:r>
            <a:r>
              <a:rPr lang="en-US"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
            </a:r>
            <a:br>
              <a:rPr lang="en-US"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br>
            <a:r>
              <a:rPr lang="en-US" sz="330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Lake County Schools</a:t>
            </a:r>
            <a:endParaRPr lang="en-US" sz="330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
        <p:nvSpPr>
          <p:cNvPr id="12" name="Rectangle 11"/>
          <p:cNvSpPr/>
          <p:nvPr/>
        </p:nvSpPr>
        <p:spPr>
          <a:xfrm>
            <a:off x="940236" y="3352800"/>
            <a:ext cx="7263527" cy="1754326"/>
          </a:xfrm>
          <a:prstGeom prst="rect">
            <a:avLst/>
          </a:prstGeom>
          <a:noFill/>
        </p:spPr>
        <p:txBody>
          <a:bodyPr wrap="none" lIns="91440" tIns="45720" rIns="91440" bIns="45720">
            <a:spAutoFit/>
          </a:bodyPr>
          <a:lstStyle/>
          <a:p>
            <a:pPr algn="ctr"/>
            <a:r>
              <a:rPr lang="en-US" sz="5400" b="1" dirty="0" smtClean="0">
                <a:ln w="12700">
                  <a:solidFill>
                    <a:schemeClr val="bg1">
                      <a:lumMod val="50000"/>
                    </a:schemeClr>
                  </a:solidFill>
                  <a:prstDash val="solid"/>
                </a:ln>
                <a:solidFill>
                  <a:schemeClr val="accent1">
                    <a:lumMod val="50000"/>
                  </a:schemeClr>
                </a:solidFill>
                <a:effectLst>
                  <a:glow rad="101600">
                    <a:schemeClr val="accent3">
                      <a:satMod val="175000"/>
                      <a:alpha val="40000"/>
                    </a:schemeClr>
                  </a:glow>
                  <a:outerShdw blurRad="41275" dist="20320" dir="1800000" algn="tl" rotWithShape="0">
                    <a:srgbClr val="000000">
                      <a:alpha val="40000"/>
                    </a:srgbClr>
                  </a:outerShdw>
                </a:effectLst>
              </a:rPr>
              <a:t>The Puzzling Piece of</a:t>
            </a:r>
          </a:p>
          <a:p>
            <a:pPr algn="ctr"/>
            <a:r>
              <a:rPr lang="en-US" sz="5400" b="1" dirty="0" smtClean="0">
                <a:ln w="12700">
                  <a:solidFill>
                    <a:schemeClr val="bg1">
                      <a:lumMod val="50000"/>
                    </a:schemeClr>
                  </a:solidFill>
                  <a:prstDash val="solid"/>
                </a:ln>
                <a:solidFill>
                  <a:schemeClr val="accent1">
                    <a:lumMod val="50000"/>
                  </a:schemeClr>
                </a:solidFill>
                <a:effectLst>
                  <a:glow rad="101600">
                    <a:schemeClr val="accent3">
                      <a:satMod val="175000"/>
                      <a:alpha val="40000"/>
                    </a:schemeClr>
                  </a:glow>
                  <a:outerShdw blurRad="41275" dist="20320" dir="1800000" algn="tl" rotWithShape="0">
                    <a:srgbClr val="000000">
                      <a:alpha val="40000"/>
                    </a:srgbClr>
                  </a:outerShdw>
                </a:effectLst>
              </a:rPr>
              <a:t>Public Participation</a:t>
            </a:r>
            <a:endParaRPr lang="en-US" sz="5400" b="1" dirty="0">
              <a:ln w="12700">
                <a:solidFill>
                  <a:schemeClr val="bg1">
                    <a:lumMod val="50000"/>
                  </a:schemeClr>
                </a:solidFill>
                <a:prstDash val="solid"/>
              </a:ln>
              <a:solidFill>
                <a:schemeClr val="accent1">
                  <a:lumMod val="50000"/>
                </a:schemeClr>
              </a:solidFill>
              <a:effectLst>
                <a:glow rad="101600">
                  <a:schemeClr val="accent3">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1126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750" y="228600"/>
            <a:ext cx="741680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The Big Puzzle Picture of Public Participation</a:t>
            </a:r>
            <a:endParaRPr lang="en-US" sz="4400" dirty="0">
              <a:effectLst>
                <a:outerShdw blurRad="38100" dist="38100" dir="2700000" algn="tl">
                  <a:srgbClr val="000000">
                    <a:alpha val="43137"/>
                  </a:srgbClr>
                </a:outerShdw>
              </a:effectLst>
            </a:endParaRPr>
          </a:p>
        </p:txBody>
      </p:sp>
      <p:pic>
        <p:nvPicPr>
          <p:cNvPr id="1026" name="Picture 2" descr="C:\Users\fixh\AppData\Local\Microsoft\Windows\Temporary Internet Files\Content.IE5\YDJQD9CL\MC90043958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22" y="1677047"/>
            <a:ext cx="6497778" cy="51809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33800" y="1838980"/>
            <a:ext cx="12954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mj-lt"/>
                <a:cs typeface="Calibri" pitchFamily="34" charset="0"/>
              </a:rPr>
              <a:t>What?</a:t>
            </a:r>
            <a:endParaRPr lang="en-US" sz="2800" b="1" dirty="0">
              <a:solidFill>
                <a:schemeClr val="bg1"/>
              </a:solidFill>
              <a:effectLst>
                <a:outerShdw blurRad="38100" dist="38100" dir="2700000" algn="tl">
                  <a:srgbClr val="000000">
                    <a:alpha val="43137"/>
                  </a:srgbClr>
                </a:outerShdw>
              </a:effectLst>
              <a:latin typeface="+mj-lt"/>
              <a:cs typeface="Calibri" pitchFamily="34" charset="0"/>
            </a:endParaRPr>
          </a:p>
        </p:txBody>
      </p:sp>
      <p:sp>
        <p:nvSpPr>
          <p:cNvPr id="5" name="TextBox 4"/>
          <p:cNvSpPr txBox="1"/>
          <p:nvPr/>
        </p:nvSpPr>
        <p:spPr>
          <a:xfrm>
            <a:off x="6019800" y="2753380"/>
            <a:ext cx="12954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mj-lt"/>
                <a:cs typeface="Calibri" pitchFamily="34" charset="0"/>
              </a:rPr>
              <a:t>Why?</a:t>
            </a:r>
            <a:endParaRPr lang="en-US" sz="2800" b="1" dirty="0">
              <a:solidFill>
                <a:schemeClr val="bg1"/>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a:off x="5410200" y="4886980"/>
            <a:ext cx="12573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mj-lt"/>
                <a:cs typeface="Calibri" pitchFamily="34" charset="0"/>
              </a:rPr>
              <a:t>Who?</a:t>
            </a:r>
            <a:endParaRPr lang="en-US" sz="2800" b="1" dirty="0">
              <a:solidFill>
                <a:schemeClr val="bg1"/>
              </a:solidFill>
              <a:effectLst>
                <a:outerShdw blurRad="38100" dist="38100" dir="2700000" algn="tl">
                  <a:srgbClr val="000000">
                    <a:alpha val="43137"/>
                  </a:srgbClr>
                </a:outerShdw>
              </a:effectLst>
              <a:latin typeface="+mj-lt"/>
              <a:cs typeface="Calibri" pitchFamily="34" charset="0"/>
            </a:endParaRPr>
          </a:p>
        </p:txBody>
      </p:sp>
      <p:sp>
        <p:nvSpPr>
          <p:cNvPr id="7" name="TextBox 6"/>
          <p:cNvSpPr txBox="1"/>
          <p:nvPr/>
        </p:nvSpPr>
        <p:spPr>
          <a:xfrm>
            <a:off x="2133600" y="4810780"/>
            <a:ext cx="13716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mj-lt"/>
                <a:cs typeface="Calibri" pitchFamily="34" charset="0"/>
              </a:rPr>
              <a:t>When?</a:t>
            </a:r>
            <a:endParaRPr lang="en-US" sz="2800" b="1" dirty="0">
              <a:solidFill>
                <a:schemeClr val="bg1"/>
              </a:solidFill>
              <a:effectLst>
                <a:outerShdw blurRad="38100" dist="38100" dir="2700000" algn="tl">
                  <a:srgbClr val="000000">
                    <a:alpha val="43137"/>
                  </a:srgbClr>
                </a:outerShdw>
              </a:effectLst>
              <a:latin typeface="+mj-lt"/>
              <a:cs typeface="Calibri" pitchFamily="34" charset="0"/>
            </a:endParaRPr>
          </a:p>
        </p:txBody>
      </p:sp>
      <p:sp>
        <p:nvSpPr>
          <p:cNvPr id="8" name="TextBox 7"/>
          <p:cNvSpPr txBox="1"/>
          <p:nvPr/>
        </p:nvSpPr>
        <p:spPr>
          <a:xfrm>
            <a:off x="1371600" y="2981980"/>
            <a:ext cx="15240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mj-lt"/>
                <a:cs typeface="Calibri" pitchFamily="34" charset="0"/>
              </a:rPr>
              <a:t>Where?</a:t>
            </a:r>
            <a:endParaRPr lang="en-US" sz="2800" b="1" dirty="0">
              <a:solidFill>
                <a:schemeClr val="bg1"/>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p:nvSpPr>
        <p:spPr>
          <a:xfrm>
            <a:off x="3810000" y="3210580"/>
            <a:ext cx="12954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mj-lt"/>
                <a:cs typeface="Calibri" pitchFamily="34" charset="0"/>
              </a:rPr>
              <a:t>How?</a:t>
            </a:r>
            <a:endParaRPr lang="en-US" sz="2800" b="1" dirty="0">
              <a:solidFill>
                <a:schemeClr val="bg1"/>
              </a:solidFill>
              <a:effectLst>
                <a:outerShdw blurRad="38100" dist="38100" dir="2700000" algn="tl">
                  <a:srgbClr val="000000">
                    <a:alpha val="43137"/>
                  </a:srgbClr>
                </a:outerShdw>
              </a:effectLst>
              <a:latin typeface="+mj-lt"/>
              <a:cs typeface="Calibri" pitchFamily="34" charset="0"/>
            </a:endParaRPr>
          </a:p>
        </p:txBody>
      </p:sp>
    </p:spTree>
    <p:extLst>
      <p:ext uri="{BB962C8B-B14F-4D97-AF65-F5344CB8AC3E}">
        <p14:creationId xmlns:p14="http://schemas.microsoft.com/office/powerpoint/2010/main" val="109742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610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39750" y="228600"/>
            <a:ext cx="741680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The Big Puzzle Picture of Public Participation</a:t>
            </a:r>
            <a:endParaRPr lang="en-US" sz="4400" dirty="0">
              <a:effectLst>
                <a:outerShdw blurRad="38100" dist="38100" dir="2700000" algn="tl">
                  <a:srgbClr val="000000">
                    <a:alpha val="43137"/>
                  </a:srgbClr>
                </a:outerShdw>
              </a:effectLst>
            </a:endParaRPr>
          </a:p>
        </p:txBody>
      </p:sp>
      <p:sp>
        <p:nvSpPr>
          <p:cNvPr id="4" name="TextBox 3"/>
          <p:cNvSpPr txBox="1"/>
          <p:nvPr/>
        </p:nvSpPr>
        <p:spPr>
          <a:xfrm rot="19646573">
            <a:off x="2819400" y="3003338"/>
            <a:ext cx="1295400" cy="523220"/>
          </a:xfrm>
          <a:prstGeom prst="rect">
            <a:avLst/>
          </a:prstGeom>
          <a:noFill/>
        </p:spPr>
        <p:txBody>
          <a:bodyPr wrap="square" rtlCol="0">
            <a:spAutoFit/>
          </a:bodyPr>
          <a:lstStyle/>
          <a:p>
            <a:r>
              <a:rPr lang="en-US" sz="2800" b="1" dirty="0" smtClean="0">
                <a:solidFill>
                  <a:schemeClr val="tx1">
                    <a:lumMod val="75000"/>
                  </a:schemeClr>
                </a:solidFill>
                <a:effectLst>
                  <a:outerShdw blurRad="38100" dist="38100" dir="2700000" algn="tl">
                    <a:srgbClr val="000000">
                      <a:alpha val="43137"/>
                    </a:srgbClr>
                  </a:outerShdw>
                </a:effectLst>
                <a:latin typeface="+mj-lt"/>
                <a:cs typeface="Calibri" pitchFamily="34" charset="0"/>
              </a:rPr>
              <a:t>What?</a:t>
            </a:r>
            <a:endParaRPr lang="en-US" sz="2800" b="1" dirty="0">
              <a:solidFill>
                <a:schemeClr val="tx1">
                  <a:lumMod val="75000"/>
                </a:schemeClr>
              </a:solidFill>
              <a:effectLst>
                <a:outerShdw blurRad="38100" dist="38100" dir="2700000" algn="tl">
                  <a:srgbClr val="000000">
                    <a:alpha val="43137"/>
                  </a:srgbClr>
                </a:outerShdw>
              </a:effectLst>
              <a:latin typeface="+mj-lt"/>
              <a:cs typeface="Calibri" pitchFamily="34" charset="0"/>
            </a:endParaRPr>
          </a:p>
        </p:txBody>
      </p:sp>
      <p:sp>
        <p:nvSpPr>
          <p:cNvPr id="5" name="TextBox 4"/>
          <p:cNvSpPr txBox="1"/>
          <p:nvPr/>
        </p:nvSpPr>
        <p:spPr>
          <a:xfrm rot="19501795">
            <a:off x="4757401" y="3003338"/>
            <a:ext cx="1295400" cy="523220"/>
          </a:xfrm>
          <a:prstGeom prst="rect">
            <a:avLst/>
          </a:prstGeom>
          <a:noFill/>
        </p:spPr>
        <p:txBody>
          <a:bodyPr wrap="square" rtlCol="0">
            <a:spAutoFit/>
          </a:bodyPr>
          <a:lstStyle/>
          <a:p>
            <a:r>
              <a:rPr lang="en-US" sz="2800" b="1" dirty="0" smtClean="0">
                <a:solidFill>
                  <a:schemeClr val="tx1">
                    <a:lumMod val="75000"/>
                  </a:schemeClr>
                </a:solidFill>
                <a:effectLst>
                  <a:outerShdw blurRad="38100" dist="38100" dir="2700000" algn="tl">
                    <a:srgbClr val="000000">
                      <a:alpha val="43137"/>
                    </a:srgbClr>
                  </a:outerShdw>
                </a:effectLst>
                <a:latin typeface="+mj-lt"/>
                <a:cs typeface="Calibri" pitchFamily="34" charset="0"/>
              </a:rPr>
              <a:t>Why?</a:t>
            </a:r>
            <a:endParaRPr lang="en-US" sz="2800" b="1" dirty="0">
              <a:solidFill>
                <a:schemeClr val="tx1">
                  <a:lumMod val="75000"/>
                </a:schemeClr>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rot="19501795">
            <a:off x="6901199" y="2762396"/>
            <a:ext cx="1295400" cy="523220"/>
          </a:xfrm>
          <a:prstGeom prst="rect">
            <a:avLst/>
          </a:prstGeom>
          <a:noFill/>
        </p:spPr>
        <p:txBody>
          <a:bodyPr wrap="square" rtlCol="0">
            <a:spAutoFit/>
          </a:bodyPr>
          <a:lstStyle/>
          <a:p>
            <a:r>
              <a:rPr lang="en-US" sz="2800" b="1" dirty="0" smtClean="0">
                <a:solidFill>
                  <a:schemeClr val="tx1">
                    <a:lumMod val="75000"/>
                  </a:schemeClr>
                </a:solidFill>
                <a:effectLst>
                  <a:outerShdw blurRad="38100" dist="38100" dir="2700000" algn="tl">
                    <a:srgbClr val="000000">
                      <a:alpha val="43137"/>
                    </a:srgbClr>
                  </a:outerShdw>
                </a:effectLst>
                <a:latin typeface="+mj-lt"/>
                <a:cs typeface="Calibri" pitchFamily="34" charset="0"/>
              </a:rPr>
              <a:t>Who?</a:t>
            </a:r>
            <a:endParaRPr lang="en-US" sz="2800" b="1" dirty="0">
              <a:solidFill>
                <a:schemeClr val="tx1">
                  <a:lumMod val="75000"/>
                </a:schemeClr>
              </a:solidFill>
              <a:effectLst>
                <a:outerShdw blurRad="38100" dist="38100" dir="2700000" algn="tl">
                  <a:srgbClr val="000000">
                    <a:alpha val="43137"/>
                  </a:srgbClr>
                </a:outerShdw>
              </a:effectLst>
              <a:latin typeface="+mj-lt"/>
              <a:cs typeface="Calibri" pitchFamily="34" charset="0"/>
            </a:endParaRPr>
          </a:p>
        </p:txBody>
      </p:sp>
      <p:sp>
        <p:nvSpPr>
          <p:cNvPr id="8" name="TextBox 7"/>
          <p:cNvSpPr txBox="1"/>
          <p:nvPr/>
        </p:nvSpPr>
        <p:spPr>
          <a:xfrm rot="19646573">
            <a:off x="560110" y="4842249"/>
            <a:ext cx="1451822" cy="523220"/>
          </a:xfrm>
          <a:prstGeom prst="rect">
            <a:avLst/>
          </a:prstGeom>
          <a:noFill/>
        </p:spPr>
        <p:txBody>
          <a:bodyPr wrap="square" rtlCol="0">
            <a:spAutoFit/>
          </a:bodyPr>
          <a:lstStyle/>
          <a:p>
            <a:r>
              <a:rPr lang="en-US" sz="2800" b="1" dirty="0" smtClean="0">
                <a:solidFill>
                  <a:schemeClr val="tx1">
                    <a:lumMod val="75000"/>
                  </a:schemeClr>
                </a:solidFill>
                <a:effectLst>
                  <a:outerShdw blurRad="38100" dist="38100" dir="2700000" algn="tl">
                    <a:srgbClr val="000000">
                      <a:alpha val="43137"/>
                    </a:srgbClr>
                  </a:outerShdw>
                </a:effectLst>
                <a:latin typeface="+mj-lt"/>
                <a:cs typeface="Calibri" pitchFamily="34" charset="0"/>
              </a:rPr>
              <a:t>When?</a:t>
            </a:r>
            <a:endParaRPr lang="en-US" sz="2800" b="1" dirty="0">
              <a:solidFill>
                <a:schemeClr val="tx1">
                  <a:lumMod val="7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p:nvSpPr>
        <p:spPr>
          <a:xfrm rot="19646573">
            <a:off x="2461888" y="4831215"/>
            <a:ext cx="1492829" cy="523220"/>
          </a:xfrm>
          <a:prstGeom prst="rect">
            <a:avLst/>
          </a:prstGeom>
          <a:noFill/>
        </p:spPr>
        <p:txBody>
          <a:bodyPr wrap="square" rtlCol="0">
            <a:spAutoFit/>
          </a:bodyPr>
          <a:lstStyle/>
          <a:p>
            <a:r>
              <a:rPr lang="en-US" sz="2800" b="1" dirty="0" smtClean="0">
                <a:solidFill>
                  <a:schemeClr val="tx1">
                    <a:lumMod val="75000"/>
                  </a:schemeClr>
                </a:solidFill>
                <a:effectLst>
                  <a:outerShdw blurRad="38100" dist="38100" dir="2700000" algn="tl">
                    <a:srgbClr val="000000">
                      <a:alpha val="43137"/>
                    </a:srgbClr>
                  </a:outerShdw>
                </a:effectLst>
                <a:latin typeface="+mj-lt"/>
                <a:cs typeface="Calibri" pitchFamily="34" charset="0"/>
              </a:rPr>
              <a:t>Where?</a:t>
            </a:r>
            <a:endParaRPr lang="en-US" sz="2800" b="1" dirty="0">
              <a:solidFill>
                <a:schemeClr val="tx1">
                  <a:lumMod val="75000"/>
                </a:schemeClr>
              </a:solidFill>
              <a:effectLst>
                <a:outerShdw blurRad="38100" dist="38100" dir="2700000" algn="tl">
                  <a:srgbClr val="000000">
                    <a:alpha val="43137"/>
                  </a:srgbClr>
                </a:outerShdw>
              </a:effectLst>
              <a:latin typeface="+mj-lt"/>
              <a:cs typeface="Calibri" pitchFamily="34" charset="0"/>
            </a:endParaRPr>
          </a:p>
        </p:txBody>
      </p:sp>
      <p:sp>
        <p:nvSpPr>
          <p:cNvPr id="10" name="TextBox 9"/>
          <p:cNvSpPr txBox="1"/>
          <p:nvPr/>
        </p:nvSpPr>
        <p:spPr>
          <a:xfrm rot="20152712">
            <a:off x="4534801" y="4803243"/>
            <a:ext cx="1295400" cy="523220"/>
          </a:xfrm>
          <a:prstGeom prst="rect">
            <a:avLst/>
          </a:prstGeom>
          <a:noFill/>
        </p:spPr>
        <p:txBody>
          <a:bodyPr wrap="square" rtlCol="0">
            <a:spAutoFit/>
          </a:bodyPr>
          <a:lstStyle/>
          <a:p>
            <a:r>
              <a:rPr lang="en-US" sz="2800" b="1" dirty="0" smtClean="0">
                <a:solidFill>
                  <a:schemeClr val="tx1">
                    <a:lumMod val="75000"/>
                  </a:schemeClr>
                </a:solidFill>
                <a:effectLst>
                  <a:outerShdw blurRad="38100" dist="38100" dir="2700000" algn="tl">
                    <a:srgbClr val="000000">
                      <a:alpha val="43137"/>
                    </a:srgbClr>
                  </a:outerShdw>
                </a:effectLst>
                <a:latin typeface="+mj-lt"/>
                <a:cs typeface="Calibri" pitchFamily="34" charset="0"/>
              </a:rPr>
              <a:t>How?</a:t>
            </a:r>
            <a:endParaRPr lang="en-US" sz="2800" b="1" dirty="0">
              <a:solidFill>
                <a:schemeClr val="tx1">
                  <a:lumMod val="75000"/>
                </a:schemeClr>
              </a:solidFill>
              <a:effectLst>
                <a:outerShdw blurRad="38100" dist="38100" dir="2700000" algn="tl">
                  <a:srgbClr val="000000">
                    <a:alpha val="43137"/>
                  </a:srgbClr>
                </a:outerShdw>
              </a:effectLst>
              <a:latin typeface="+mj-lt"/>
              <a:cs typeface="Calibri" pitchFamily="34" charset="0"/>
            </a:endParaRPr>
          </a:p>
        </p:txBody>
      </p:sp>
    </p:spTree>
    <p:extLst>
      <p:ext uri="{BB962C8B-B14F-4D97-AF65-F5344CB8AC3E}">
        <p14:creationId xmlns:p14="http://schemas.microsoft.com/office/powerpoint/2010/main" val="152162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9750" y="406400"/>
            <a:ext cx="7416800" cy="508000"/>
          </a:xfrm>
        </p:spPr>
        <p:txBody>
          <a:bodyPr>
            <a:noAutofit/>
          </a:bodyPr>
          <a:lstStyle/>
          <a:p>
            <a:pPr algn="ctr"/>
            <a:r>
              <a:rPr lang="en-US" sz="4400" dirty="0" smtClean="0">
                <a:effectLst>
                  <a:outerShdw blurRad="38100" dist="38100" dir="2700000" algn="tl">
                    <a:srgbClr val="000000">
                      <a:alpha val="43137"/>
                    </a:srgbClr>
                  </a:outerShdw>
                </a:effectLst>
              </a:rPr>
              <a:t>First Puzzle Piece – What?</a:t>
            </a:r>
            <a:endParaRPr lang="en-US" sz="4400" dirty="0">
              <a:effectLst>
                <a:outerShdw blurRad="38100" dist="38100" dir="2700000" algn="tl">
                  <a:srgbClr val="000000">
                    <a:alpha val="43137"/>
                  </a:srgbClr>
                </a:outerShdw>
              </a:effectLst>
            </a:endParaRPr>
          </a:p>
        </p:txBody>
      </p:sp>
      <p:sp>
        <p:nvSpPr>
          <p:cNvPr id="3" name="TextBox 2"/>
          <p:cNvSpPr txBox="1"/>
          <p:nvPr/>
        </p:nvSpPr>
        <p:spPr>
          <a:xfrm>
            <a:off x="8077200" y="533400"/>
            <a:ext cx="3352800" cy="369332"/>
          </a:xfrm>
          <a:prstGeom prst="rect">
            <a:avLst/>
          </a:prstGeom>
          <a:noFill/>
        </p:spPr>
        <p:txBody>
          <a:bodyPr wrap="square" rtlCol="0">
            <a:spAutoFit/>
          </a:bodyPr>
          <a:lstStyle/>
          <a:p>
            <a:endParaRPr lang="en-US" dirty="0"/>
          </a:p>
        </p:txBody>
      </p:sp>
      <p:sp>
        <p:nvSpPr>
          <p:cNvPr id="6" name="TextBox 5"/>
          <p:cNvSpPr txBox="1"/>
          <p:nvPr/>
        </p:nvSpPr>
        <p:spPr>
          <a:xfrm>
            <a:off x="533400" y="1425238"/>
            <a:ext cx="7848600" cy="2677656"/>
          </a:xfrm>
          <a:prstGeom prst="rect">
            <a:avLst/>
          </a:prstGeom>
          <a:noFill/>
        </p:spPr>
        <p:txBody>
          <a:bodyPr wrap="square" rtlCol="0">
            <a:spAutoFit/>
          </a:bodyPr>
          <a:lstStyle/>
          <a:p>
            <a:pPr algn="just"/>
            <a:r>
              <a:rPr lang="en-US" sz="3600" b="1" dirty="0" smtClean="0">
                <a:solidFill>
                  <a:schemeClr val="tx2">
                    <a:lumMod val="85000"/>
                    <a:lumOff val="15000"/>
                  </a:schemeClr>
                </a:solidFill>
                <a:effectLst>
                  <a:outerShdw blurRad="38100" dist="38100" dir="2700000" algn="tl">
                    <a:srgbClr val="000000">
                      <a:alpha val="43137"/>
                    </a:srgbClr>
                  </a:outerShdw>
                </a:effectLst>
              </a:rPr>
              <a:t>What is public participation?</a:t>
            </a:r>
            <a:endParaRPr lang="en-US" sz="2400" b="1" dirty="0">
              <a:solidFill>
                <a:schemeClr val="tx2">
                  <a:lumMod val="85000"/>
                  <a:lumOff val="15000"/>
                </a:schemeClr>
              </a:solidFill>
              <a:effectLst>
                <a:outerShdw blurRad="38100" dist="38100" dir="2700000" algn="tl">
                  <a:srgbClr val="000000">
                    <a:alpha val="43137"/>
                  </a:srgbClr>
                </a:outerShdw>
              </a:effectLst>
            </a:endParaRPr>
          </a:p>
          <a:p>
            <a:pPr algn="just"/>
            <a:r>
              <a:rPr lang="en-US" sz="2400" b="1" dirty="0" smtClean="0">
                <a:solidFill>
                  <a:schemeClr val="tx2">
                    <a:lumMod val="85000"/>
                    <a:lumOff val="15000"/>
                  </a:schemeClr>
                </a:solidFill>
                <a:effectLst>
                  <a:outerShdw blurRad="38100" dist="38100" dir="2700000" algn="tl">
                    <a:srgbClr val="000000">
                      <a:alpha val="43137"/>
                    </a:srgbClr>
                  </a:outerShdw>
                </a:effectLst>
              </a:rPr>
              <a:t>	</a:t>
            </a:r>
            <a:endParaRPr lang="en-US" sz="3600" b="1" dirty="0" smtClean="0">
              <a:solidFill>
                <a:schemeClr val="tx2">
                  <a:lumMod val="85000"/>
                  <a:lumOff val="15000"/>
                </a:schemeClr>
              </a:solidFill>
              <a:effectLst>
                <a:outerShdw blurRad="38100" dist="38100" dir="2700000" algn="tl">
                  <a:srgbClr val="000000">
                    <a:alpha val="43137"/>
                  </a:srgbClr>
                </a:outerShdw>
              </a:effectLst>
            </a:endParaRPr>
          </a:p>
          <a:p>
            <a:pPr marL="800100" lvl="1" indent="-342900" algn="just">
              <a:buFont typeface="Arial" pitchFamily="34" charset="0"/>
              <a:buChar char="•"/>
            </a:pPr>
            <a:r>
              <a:rPr lang="en-US" sz="3600" b="1" dirty="0">
                <a:solidFill>
                  <a:schemeClr val="tx2">
                    <a:lumMod val="85000"/>
                    <a:lumOff val="15000"/>
                  </a:schemeClr>
                </a:solidFill>
                <a:effectLst>
                  <a:outerShdw blurRad="38100" dist="38100" dir="2700000" algn="tl">
                    <a:srgbClr val="000000">
                      <a:alpha val="43137"/>
                    </a:srgbClr>
                  </a:outerShdw>
                </a:effectLst>
              </a:rPr>
              <a:t>	</a:t>
            </a:r>
            <a:r>
              <a:rPr lang="en-US" sz="3600" b="1" dirty="0" smtClean="0">
                <a:solidFill>
                  <a:schemeClr val="tx2">
                    <a:lumMod val="85000"/>
                    <a:lumOff val="15000"/>
                  </a:schemeClr>
                </a:solidFill>
                <a:effectLst>
                  <a:outerShdw blurRad="38100" dist="38100" dir="2700000" algn="tl">
                    <a:srgbClr val="000000">
                      <a:alpha val="43137"/>
                    </a:srgbClr>
                  </a:outerShdw>
                </a:effectLst>
              </a:rPr>
              <a:t> Involvement</a:t>
            </a:r>
          </a:p>
          <a:p>
            <a:pPr marL="1028700" lvl="1" indent="-571500" algn="just">
              <a:buFont typeface="Arial" pitchFamily="34" charset="0"/>
              <a:buChar char="•"/>
            </a:pPr>
            <a:r>
              <a:rPr lang="en-US" sz="3600" b="1" dirty="0" smtClean="0">
                <a:solidFill>
                  <a:schemeClr val="tx2">
                    <a:lumMod val="85000"/>
                    <a:lumOff val="15000"/>
                  </a:schemeClr>
                </a:solidFill>
                <a:effectLst>
                  <a:outerShdw blurRad="38100" dist="38100" dir="2700000" algn="tl">
                    <a:srgbClr val="000000">
                      <a:alpha val="43137"/>
                    </a:srgbClr>
                  </a:outerShdw>
                </a:effectLst>
              </a:rPr>
              <a:t>Information</a:t>
            </a:r>
          </a:p>
          <a:p>
            <a:pPr marL="1028700" lvl="1" indent="-571500" algn="just">
              <a:buFont typeface="Arial" pitchFamily="34" charset="0"/>
              <a:buChar char="•"/>
            </a:pPr>
            <a:r>
              <a:rPr lang="en-US" sz="3600" b="1" dirty="0" smtClean="0">
                <a:solidFill>
                  <a:schemeClr val="tx2">
                    <a:lumMod val="85000"/>
                    <a:lumOff val="15000"/>
                  </a:schemeClr>
                </a:solidFill>
                <a:effectLst>
                  <a:outerShdw blurRad="38100" dist="38100" dir="2700000" algn="tl">
                    <a:srgbClr val="000000">
                      <a:alpha val="43137"/>
                    </a:srgbClr>
                  </a:outerShdw>
                </a:effectLst>
              </a:rPr>
              <a:t>Communication</a:t>
            </a:r>
          </a:p>
        </p:txBody>
      </p:sp>
      <p:sp>
        <p:nvSpPr>
          <p:cNvPr id="4" name="TextBox 3"/>
          <p:cNvSpPr txBox="1"/>
          <p:nvPr/>
        </p:nvSpPr>
        <p:spPr>
          <a:xfrm>
            <a:off x="1828800" y="4687669"/>
            <a:ext cx="5410200" cy="769441"/>
          </a:xfrm>
          <a:prstGeom prst="rect">
            <a:avLst/>
          </a:prstGeom>
          <a:noFill/>
        </p:spPr>
        <p:txBody>
          <a:bodyPr wrap="square" rtlCol="0">
            <a:spAutoFit/>
          </a:bodyPr>
          <a:lstStyle/>
          <a:p>
            <a:r>
              <a:rPr lang="en-US" sz="4400" b="1" dirty="0" smtClean="0">
                <a:solidFill>
                  <a:schemeClr val="tx1">
                    <a:lumMod val="75000"/>
                  </a:schemeClr>
                </a:solidFill>
                <a:effectLst>
                  <a:outerShdw blurRad="38100" dist="38100" dir="2700000" algn="tl">
                    <a:srgbClr val="000000">
                      <a:alpha val="43137"/>
                    </a:srgbClr>
                  </a:outerShdw>
                </a:effectLst>
              </a:rPr>
              <a:t>In decision making</a:t>
            </a:r>
            <a:endParaRPr lang="en-US" sz="4400" b="1" dirty="0">
              <a:solidFill>
                <a:schemeClr val="tx1">
                  <a:lumMod val="75000"/>
                </a:schemeClr>
              </a:solidFill>
              <a:effectLst>
                <a:outerShdw blurRad="38100" dist="38100" dir="2700000" algn="tl">
                  <a:srgbClr val="000000">
                    <a:alpha val="43137"/>
                  </a:srgbClr>
                </a:outerShdw>
              </a:effectLst>
            </a:endParaRPr>
          </a:p>
        </p:txBody>
      </p:sp>
      <p:pic>
        <p:nvPicPr>
          <p:cNvPr id="1026" name="Picture 2" descr="C:\Users\fixh\AppData\Local\Microsoft\Windows\Temporary Internet Files\Content.IE5\YDJQD9CL\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76450"/>
            <a:ext cx="25717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890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06400"/>
            <a:ext cx="8147050" cy="508000"/>
          </a:xfrm>
        </p:spPr>
        <p:txBody>
          <a:bodyPr>
            <a:noAutofit/>
          </a:bodyPr>
          <a:lstStyle/>
          <a:p>
            <a:pPr algn="ctr"/>
            <a:r>
              <a:rPr lang="en-US" sz="4400" dirty="0" smtClean="0">
                <a:effectLst>
                  <a:outerShdw blurRad="38100" dist="38100" dir="2700000" algn="tl">
                    <a:srgbClr val="000000">
                      <a:alpha val="43137"/>
                    </a:srgbClr>
                  </a:outerShdw>
                </a:effectLst>
              </a:rPr>
              <a:t>Second Puzzle Piece – Why?</a:t>
            </a:r>
            <a:endParaRPr lang="en-US" sz="4400" dirty="0">
              <a:effectLst>
                <a:outerShdw blurRad="38100" dist="38100" dir="2700000" algn="tl">
                  <a:srgbClr val="000000">
                    <a:alpha val="43137"/>
                  </a:srgbClr>
                </a:outerShdw>
              </a:effectLst>
            </a:endParaRPr>
          </a:p>
        </p:txBody>
      </p:sp>
      <p:pic>
        <p:nvPicPr>
          <p:cNvPr id="1027" name="Picture 3" descr="C:\Users\fixh\AppData\Local\Microsoft\Windows\Temporary Internet Files\Content.IE5\YDJQD9CL\MC900384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011262"/>
            <a:ext cx="2438400" cy="377993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685800" y="2011262"/>
            <a:ext cx="7010400" cy="3017938"/>
          </a:xfrm>
        </p:spPr>
        <p:txBody>
          <a:bodyPr>
            <a:normAutofit lnSpcReduction="10000"/>
          </a:bodyPr>
          <a:lstStyle/>
          <a:p>
            <a:r>
              <a:rPr lang="en-US" sz="4400" b="1" dirty="0" smtClean="0">
                <a:solidFill>
                  <a:schemeClr val="tx1">
                    <a:lumMod val="50000"/>
                  </a:schemeClr>
                </a:solidFill>
                <a:effectLst>
                  <a:outerShdw blurRad="38100" dist="38100" dir="2700000" algn="tl">
                    <a:srgbClr val="000000">
                      <a:alpha val="43137"/>
                    </a:srgbClr>
                  </a:outerShdw>
                </a:effectLst>
              </a:rPr>
              <a:t>S</a:t>
            </a:r>
            <a:r>
              <a:rPr lang="en-US" sz="3600" b="1" dirty="0" smtClean="0">
                <a:effectLst>
                  <a:outerShdw blurRad="38100" dist="38100" dir="2700000" algn="tl">
                    <a:srgbClr val="000000">
                      <a:alpha val="43137"/>
                    </a:srgbClr>
                  </a:outerShdw>
                </a:effectLst>
              </a:rPr>
              <a:t>upport (consensus)</a:t>
            </a:r>
          </a:p>
          <a:p>
            <a:r>
              <a:rPr lang="en-US" sz="4400" b="1" dirty="0" smtClean="0">
                <a:solidFill>
                  <a:schemeClr val="tx1">
                    <a:lumMod val="50000"/>
                  </a:schemeClr>
                </a:solidFill>
                <a:effectLst>
                  <a:outerShdw blurRad="38100" dist="38100" dir="2700000" algn="tl">
                    <a:srgbClr val="000000">
                      <a:alpha val="43137"/>
                    </a:srgbClr>
                  </a:outerShdw>
                </a:effectLst>
              </a:rPr>
              <a:t>A</a:t>
            </a:r>
            <a:r>
              <a:rPr lang="en-US" sz="3600" b="1" dirty="0" smtClean="0">
                <a:effectLst>
                  <a:outerShdw blurRad="38100" dist="38100" dir="2700000" algn="tl">
                    <a:srgbClr val="000000">
                      <a:alpha val="43137"/>
                    </a:srgbClr>
                  </a:outerShdw>
                </a:effectLst>
              </a:rPr>
              <a:t>ccountability</a:t>
            </a:r>
          </a:p>
          <a:p>
            <a:r>
              <a:rPr lang="en-US" sz="4400" b="1" dirty="0" smtClean="0">
                <a:solidFill>
                  <a:schemeClr val="tx1">
                    <a:lumMod val="50000"/>
                  </a:schemeClr>
                </a:solidFill>
                <a:effectLst>
                  <a:outerShdw blurRad="38100" dist="38100" dir="2700000" algn="tl">
                    <a:srgbClr val="000000">
                      <a:alpha val="43137"/>
                    </a:srgbClr>
                  </a:outerShdw>
                </a:effectLst>
              </a:rPr>
              <a:t>C</a:t>
            </a:r>
            <a:r>
              <a:rPr lang="en-US" sz="3600" b="1" dirty="0" smtClean="0">
                <a:effectLst>
                  <a:outerShdw blurRad="38100" dist="38100" dir="2700000" algn="tl">
                    <a:srgbClr val="000000">
                      <a:alpha val="43137"/>
                    </a:srgbClr>
                  </a:outerShdw>
                </a:effectLst>
              </a:rPr>
              <a:t>redibility</a:t>
            </a:r>
          </a:p>
          <a:p>
            <a:r>
              <a:rPr lang="en-US" sz="4400" b="1" dirty="0" smtClean="0">
                <a:solidFill>
                  <a:schemeClr val="tx1">
                    <a:lumMod val="50000"/>
                  </a:schemeClr>
                </a:solidFill>
                <a:effectLst>
                  <a:outerShdw blurRad="38100" dist="38100" dir="2700000" algn="tl">
                    <a:srgbClr val="000000">
                      <a:alpha val="43137"/>
                    </a:srgbClr>
                  </a:outerShdw>
                </a:effectLst>
              </a:rPr>
              <a:t>K</a:t>
            </a:r>
            <a:r>
              <a:rPr lang="en-US" sz="3600" b="1" dirty="0" smtClean="0">
                <a:effectLst>
                  <a:outerShdw blurRad="38100" dist="38100" dir="2700000" algn="tl">
                    <a:srgbClr val="000000">
                      <a:alpha val="43137"/>
                    </a:srgbClr>
                  </a:outerShdw>
                </a:effectLst>
              </a:rPr>
              <a:t>nowledge</a:t>
            </a:r>
          </a:p>
        </p:txBody>
      </p:sp>
    </p:spTree>
    <p:extLst>
      <p:ext uri="{BB962C8B-B14F-4D97-AF65-F5344CB8AC3E}">
        <p14:creationId xmlns:p14="http://schemas.microsoft.com/office/powerpoint/2010/main" val="1350511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7239000" cy="4343400"/>
          </a:xfrm>
        </p:spPr>
        <p:txBody>
          <a:bodyPr/>
          <a:lstStyle/>
          <a:p>
            <a:r>
              <a:rPr lang="en-US" sz="3600" b="1" dirty="0" smtClean="0">
                <a:effectLst>
                  <a:outerShdw blurRad="38100" dist="38100" dir="2700000" algn="tl">
                    <a:srgbClr val="000000">
                      <a:alpha val="43137"/>
                    </a:srgbClr>
                  </a:outerShdw>
                </a:effectLst>
              </a:rPr>
              <a:t>Parents</a:t>
            </a:r>
          </a:p>
          <a:p>
            <a:r>
              <a:rPr lang="en-US" sz="3600" b="1" dirty="0" smtClean="0">
                <a:effectLst>
                  <a:outerShdw blurRad="38100" dist="38100" dir="2700000" algn="tl">
                    <a:srgbClr val="000000">
                      <a:alpha val="43137"/>
                    </a:srgbClr>
                  </a:outerShdw>
                </a:effectLst>
              </a:rPr>
              <a:t>Advocacy Groups</a:t>
            </a:r>
          </a:p>
          <a:p>
            <a:r>
              <a:rPr lang="en-US" sz="3600" b="1" dirty="0" smtClean="0">
                <a:effectLst>
                  <a:outerShdw blurRad="38100" dist="38100" dir="2700000" algn="tl">
                    <a:srgbClr val="000000">
                      <a:alpha val="43137"/>
                    </a:srgbClr>
                  </a:outerShdw>
                </a:effectLst>
              </a:rPr>
              <a:t>District Staff</a:t>
            </a:r>
          </a:p>
          <a:p>
            <a:r>
              <a:rPr lang="en-US" sz="3600" b="1" dirty="0" smtClean="0">
                <a:effectLst>
                  <a:outerShdw blurRad="38100" dist="38100" dir="2700000" algn="tl">
                    <a:srgbClr val="000000">
                      <a:alpha val="43137"/>
                    </a:srgbClr>
                  </a:outerShdw>
                </a:effectLst>
              </a:rPr>
              <a:t>Development Community</a:t>
            </a:r>
          </a:p>
          <a:p>
            <a:r>
              <a:rPr lang="en-US" sz="3600" b="1" dirty="0" smtClean="0">
                <a:effectLst>
                  <a:outerShdw blurRad="38100" dist="38100" dir="2700000" algn="tl">
                    <a:srgbClr val="000000">
                      <a:alpha val="43137"/>
                    </a:srgbClr>
                  </a:outerShdw>
                </a:effectLst>
              </a:rPr>
              <a:t>Local Government</a:t>
            </a:r>
          </a:p>
          <a:p>
            <a:r>
              <a:rPr lang="en-US" sz="3600" b="1" dirty="0" smtClean="0">
                <a:effectLst>
                  <a:outerShdw blurRad="38100" dist="38100" dir="2700000" algn="tl">
                    <a:srgbClr val="000000">
                      <a:alpha val="43137"/>
                    </a:srgbClr>
                  </a:outerShdw>
                </a:effectLst>
              </a:rPr>
              <a:t>Everyone else</a:t>
            </a:r>
            <a:endParaRPr lang="en-US" sz="3600" b="1" dirty="0">
              <a:effectLst>
                <a:outerShdw blurRad="38100" dist="38100" dir="2700000" algn="tl">
                  <a:srgbClr val="000000">
                    <a:alpha val="43137"/>
                  </a:srgbClr>
                </a:outerShdw>
              </a:effectLst>
            </a:endParaRPr>
          </a:p>
          <a:p>
            <a:pPr lvl="3"/>
            <a:r>
              <a:rPr lang="en-US" sz="2800" b="1" dirty="0" smtClean="0">
                <a:effectLst>
                  <a:outerShdw blurRad="38100" dist="38100" dir="2700000" algn="tl">
                    <a:srgbClr val="000000">
                      <a:alpha val="43137"/>
                    </a:srgbClr>
                  </a:outerShdw>
                </a:effectLst>
              </a:rPr>
              <a:t>Taxpayers</a:t>
            </a:r>
            <a:endParaRPr lang="en-US" sz="2800" dirty="0">
              <a:effectLst>
                <a:outerShdw blurRad="38100" dist="38100" dir="2700000" algn="tl">
                  <a:srgbClr val="000000">
                    <a:alpha val="43137"/>
                  </a:srgbClr>
                </a:outerShdw>
              </a:effectLst>
            </a:endParaRPr>
          </a:p>
          <a:p>
            <a:pPr lvl="3"/>
            <a:r>
              <a:rPr lang="en-US" sz="2800" b="1" dirty="0" smtClean="0">
                <a:effectLst>
                  <a:outerShdw blurRad="38100" dist="38100" dir="2700000" algn="tl">
                    <a:srgbClr val="000000">
                      <a:alpha val="43137"/>
                    </a:srgbClr>
                  </a:outerShdw>
                </a:effectLst>
              </a:rPr>
              <a:t>Other educational agencies</a:t>
            </a:r>
          </a:p>
        </p:txBody>
      </p:sp>
      <p:sp>
        <p:nvSpPr>
          <p:cNvPr id="7" name="Title 1"/>
          <p:cNvSpPr>
            <a:spLocks noGrp="1"/>
          </p:cNvSpPr>
          <p:nvPr>
            <p:ph type="title"/>
          </p:nvPr>
        </p:nvSpPr>
        <p:spPr>
          <a:xfrm>
            <a:off x="539750" y="558800"/>
            <a:ext cx="8070850" cy="508000"/>
          </a:xfrm>
        </p:spPr>
        <p:txBody>
          <a:bodyPr>
            <a:noAutofit/>
          </a:bodyPr>
          <a:lstStyle/>
          <a:p>
            <a:pPr algn="ctr"/>
            <a:r>
              <a:rPr lang="en-US" sz="4400" dirty="0" smtClean="0">
                <a:effectLst>
                  <a:outerShdw blurRad="38100" dist="38100" dir="2700000" algn="tl">
                    <a:srgbClr val="000000">
                      <a:alpha val="43137"/>
                    </a:srgbClr>
                  </a:outerShdw>
                </a:effectLst>
              </a:rPr>
              <a:t>Third Puzzle Piece – Who?</a:t>
            </a:r>
            <a:endParaRPr lang="en-US" sz="4400" dirty="0">
              <a:effectLst>
                <a:outerShdw blurRad="38100" dist="38100" dir="2700000" algn="tl">
                  <a:srgbClr val="000000">
                    <a:alpha val="43137"/>
                  </a:srgbClr>
                </a:outerShdw>
              </a:effectLst>
            </a:endParaRPr>
          </a:p>
        </p:txBody>
      </p:sp>
      <p:pic>
        <p:nvPicPr>
          <p:cNvPr id="2068" name="Picture 20" descr="C:\Users\fixh\AppData\Local\Microsoft\Windows\Temporary Internet Files\Content.IE5\C5F8GO35\MC9000902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248" y="1600200"/>
            <a:ext cx="2227152"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5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8437">
              <a:schemeClr val="tx1"/>
            </a:gs>
            <a:gs pos="100000">
              <a:srgbClr val="9FB96C"/>
            </a:gs>
            <a:gs pos="100000">
              <a:srgbClr val="A2B96A"/>
            </a:gs>
            <a:gs pos="100000">
              <a:srgbClr val="A8B966"/>
            </a:gs>
            <a:gs pos="99000">
              <a:srgbClr val="B4B95E"/>
            </a:gs>
            <a:gs pos="97000">
              <a:srgbClr val="FE750E"/>
            </a:gs>
            <a:gs pos="91000">
              <a:schemeClr val="bg2">
                <a:lumMod val="60000"/>
                <a:lumOff val="40000"/>
              </a:schemeClr>
            </a:gs>
            <a:gs pos="100000">
              <a:srgbClr val="FF0000"/>
            </a:gs>
            <a:gs pos="10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3733800" y="2166134"/>
            <a:ext cx="4724400" cy="3247043"/>
          </a:xfrm>
          <a:prstGeom prst="rect">
            <a:avLst/>
          </a:prstGeom>
          <a:noFill/>
        </p:spPr>
        <p:txBody>
          <a:bodyPr wrap="square" rtlCol="0">
            <a:spAutoFit/>
          </a:bodyPr>
          <a:lstStyle/>
          <a:p>
            <a:pPr algn="just"/>
            <a:r>
              <a:rPr lang="en-US" sz="3100" b="1" dirty="0" smtClean="0">
                <a:solidFill>
                  <a:schemeClr val="tx2">
                    <a:lumMod val="85000"/>
                    <a:lumOff val="15000"/>
                  </a:schemeClr>
                </a:solidFill>
                <a:effectLst>
                  <a:outerShdw blurRad="38100" dist="38100" dir="2700000" algn="tl">
                    <a:srgbClr val="000000">
                      <a:alpha val="43137"/>
                    </a:srgbClr>
                  </a:outerShdw>
                </a:effectLst>
              </a:rPr>
              <a:t>“A plan already cast in concrete before public discussion makes a mockery out of public involvement.” </a:t>
            </a:r>
            <a:endParaRPr lang="en-US" sz="1400" b="1" dirty="0" smtClean="0">
              <a:solidFill>
                <a:schemeClr val="tx2">
                  <a:lumMod val="85000"/>
                  <a:lumOff val="15000"/>
                </a:schemeClr>
              </a:solidFill>
              <a:effectLst>
                <a:outerShdw blurRad="38100" dist="38100" dir="2700000" algn="tl">
                  <a:srgbClr val="000000">
                    <a:alpha val="43137"/>
                  </a:srgbClr>
                </a:outerShdw>
              </a:effectLst>
            </a:endParaRPr>
          </a:p>
          <a:p>
            <a:pPr algn="just"/>
            <a:r>
              <a:rPr lang="en-US" sz="1400" b="1" i="1" dirty="0">
                <a:solidFill>
                  <a:schemeClr val="tx2">
                    <a:lumMod val="85000"/>
                    <a:lumOff val="15000"/>
                  </a:schemeClr>
                </a:solidFill>
                <a:effectLst>
                  <a:outerShdw blurRad="38100" dist="38100" dir="2700000" algn="tl">
                    <a:srgbClr val="000000">
                      <a:alpha val="43137"/>
                    </a:srgbClr>
                  </a:outerShdw>
                </a:effectLst>
              </a:rPr>
              <a:t> </a:t>
            </a:r>
            <a:endParaRPr lang="en-US" sz="1400" b="1" i="1" dirty="0" smtClean="0">
              <a:solidFill>
                <a:schemeClr val="tx2">
                  <a:lumMod val="85000"/>
                  <a:lumOff val="15000"/>
                </a:schemeClr>
              </a:solidFill>
              <a:effectLst>
                <a:outerShdw blurRad="38100" dist="38100" dir="2700000" algn="tl">
                  <a:srgbClr val="000000">
                    <a:alpha val="43137"/>
                  </a:srgbClr>
                </a:outerShdw>
              </a:effectLst>
            </a:endParaRPr>
          </a:p>
          <a:p>
            <a:pPr algn="just"/>
            <a:r>
              <a:rPr lang="en-US" sz="3000" b="1" i="1" dirty="0" smtClean="0">
                <a:solidFill>
                  <a:schemeClr val="tx2">
                    <a:lumMod val="85000"/>
                    <a:lumOff val="15000"/>
                  </a:schemeClr>
                </a:solidFill>
                <a:effectLst>
                  <a:outerShdw blurRad="38100" dist="38100" dir="2700000" algn="tl">
                    <a:srgbClr val="000000">
                      <a:alpha val="43137"/>
                    </a:srgbClr>
                  </a:outerShdw>
                </a:effectLst>
              </a:rPr>
              <a:t>– </a:t>
            </a:r>
            <a:r>
              <a:rPr lang="en-US" sz="2800" b="1" i="1" dirty="0" smtClean="0">
                <a:solidFill>
                  <a:schemeClr val="tx2">
                    <a:lumMod val="85000"/>
                    <a:lumOff val="15000"/>
                  </a:schemeClr>
                </a:solidFill>
                <a:effectLst>
                  <a:outerShdw blurRad="38100" dist="38100" dir="2700000" algn="tl">
                    <a:srgbClr val="000000">
                      <a:alpha val="43137"/>
                    </a:srgbClr>
                  </a:outerShdw>
                </a:effectLst>
              </a:rPr>
              <a:t>Kelley Carey</a:t>
            </a:r>
            <a:endParaRPr lang="en-US" sz="2800" b="1" i="1" dirty="0">
              <a:solidFill>
                <a:schemeClr val="tx2">
                  <a:lumMod val="85000"/>
                  <a:lumOff val="15000"/>
                </a:schemeClr>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89" y="2133600"/>
            <a:ext cx="2142858" cy="2833334"/>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4687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5" name="Picture 21" descr="C:\Users\fixh\AppData\Local\Microsoft\Windows\Temporary Internet Files\Content.IE5\OGN6GTJ7\MC90043161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48174">
            <a:off x="5657868" y="1872642"/>
            <a:ext cx="3124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39750" y="558800"/>
            <a:ext cx="8070850" cy="508000"/>
          </a:xfrm>
          <a:prstGeom prst="rect">
            <a:avLst/>
          </a:prstGeom>
        </p:spPr>
        <p:txBody>
          <a:bodyPr>
            <a:noAutofit/>
          </a:bodyPr>
          <a:lst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a:lstStyle>
          <a:p>
            <a:pPr algn="ctr"/>
            <a:r>
              <a:rPr lang="en-US" sz="4400" dirty="0" smtClean="0">
                <a:effectLst>
                  <a:outerShdw blurRad="38100" dist="38100" dir="2700000" algn="tl">
                    <a:srgbClr val="000000">
                      <a:alpha val="43137"/>
                    </a:srgbClr>
                  </a:outerShdw>
                </a:effectLst>
              </a:rPr>
              <a:t>Fourth Puzzle Piece – When?</a:t>
            </a:r>
            <a:endParaRPr lang="en-US" sz="4400" dirty="0">
              <a:effectLst>
                <a:outerShdw blurRad="38100" dist="38100" dir="2700000" algn="tl">
                  <a:srgbClr val="000000">
                    <a:alpha val="43137"/>
                  </a:srgbClr>
                </a:outerShdw>
              </a:effectLst>
            </a:endParaRPr>
          </a:p>
        </p:txBody>
      </p:sp>
      <p:sp>
        <p:nvSpPr>
          <p:cNvPr id="25" name="Content Placeholder 2"/>
          <p:cNvSpPr txBox="1">
            <a:spLocks/>
          </p:cNvSpPr>
          <p:nvPr/>
        </p:nvSpPr>
        <p:spPr>
          <a:xfrm>
            <a:off x="914400" y="2438400"/>
            <a:ext cx="4419600" cy="2884714"/>
          </a:xfrm>
          <a:prstGeom prst="rect">
            <a:avLst/>
          </a:prstGeom>
        </p:spPr>
        <p:txBody>
          <a:bodyPr/>
          <a:lst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a:lstStyle>
          <a:p>
            <a:r>
              <a:rPr lang="en-US" sz="3600" b="1" dirty="0" smtClean="0">
                <a:effectLst>
                  <a:outerShdw blurRad="38100" dist="38100" dir="2700000" algn="tl">
                    <a:srgbClr val="000000">
                      <a:alpha val="43137"/>
                    </a:srgbClr>
                  </a:outerShdw>
                </a:effectLst>
              </a:rPr>
              <a:t>Good Data </a:t>
            </a:r>
          </a:p>
          <a:p>
            <a:r>
              <a:rPr lang="en-US" sz="3600" b="1" dirty="0" smtClean="0">
                <a:effectLst>
                  <a:outerShdw blurRad="38100" dist="38100" dir="2700000" algn="tl">
                    <a:srgbClr val="000000">
                      <a:alpha val="43137"/>
                    </a:srgbClr>
                  </a:outerShdw>
                </a:effectLst>
              </a:rPr>
              <a:t>Early on</a:t>
            </a:r>
          </a:p>
          <a:p>
            <a:r>
              <a:rPr lang="en-US" sz="3600" b="1" dirty="0" smtClean="0">
                <a:effectLst>
                  <a:outerShdw blurRad="38100" dist="38100" dir="2700000" algn="tl">
                    <a:srgbClr val="000000">
                      <a:alpha val="43137"/>
                    </a:srgbClr>
                  </a:outerShdw>
                </a:effectLst>
              </a:rPr>
              <a:t>Through out</a:t>
            </a:r>
          </a:p>
          <a:p>
            <a:pPr lvl="1"/>
            <a:r>
              <a:rPr lang="en-US" sz="3200" b="1" dirty="0" smtClean="0">
                <a:effectLst>
                  <a:outerShdw blurRad="38100" dist="38100" dir="2700000" algn="tl">
                    <a:srgbClr val="000000">
                      <a:alpha val="43137"/>
                    </a:srgbClr>
                  </a:outerShdw>
                </a:effectLst>
              </a:rPr>
              <a:t>Public hearings are too late!</a:t>
            </a:r>
          </a:p>
        </p:txBody>
      </p:sp>
    </p:spTree>
    <p:extLst>
      <p:ext uri="{BB962C8B-B14F-4D97-AF65-F5344CB8AC3E}">
        <p14:creationId xmlns:p14="http://schemas.microsoft.com/office/powerpoint/2010/main" val="1478940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1646</TotalTime>
  <Words>427</Words>
  <Application>Microsoft Office PowerPoint</Application>
  <PresentationFormat>On-screen Show (4:3)</PresentationFormat>
  <Paragraphs>101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template</vt:lpstr>
      <vt:lpstr>PowerPoint Presentation</vt:lpstr>
      <vt:lpstr>Harry Fix &amp; Kelly Randall Lake County Schools</vt:lpstr>
      <vt:lpstr>PowerPoint Presentation</vt:lpstr>
      <vt:lpstr>PowerPoint Presentation</vt:lpstr>
      <vt:lpstr>First Puzzle Piece – What?</vt:lpstr>
      <vt:lpstr>Second Puzzle Piece – Why?</vt:lpstr>
      <vt:lpstr>Third Puzzle Piece – Who?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Lake County Schools, 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Puzzling Piece of Public Participation</dc:title>
  <dc:creator>Randall, Kelly C</dc:creator>
  <cp:lastModifiedBy>Randall, Kelly C</cp:lastModifiedBy>
  <cp:revision>69</cp:revision>
  <dcterms:created xsi:type="dcterms:W3CDTF">2012-04-30T13:21:56Z</dcterms:created>
  <dcterms:modified xsi:type="dcterms:W3CDTF">2012-06-21T12:48:25Z</dcterms:modified>
</cp:coreProperties>
</file>