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7" r:id="rId18"/>
    <p:sldId id="273" r:id="rId19"/>
    <p:sldId id="276" r:id="rId20"/>
    <p:sldId id="274" r:id="rId21"/>
    <p:sldId id="275" r:id="rId22"/>
    <p:sldId id="278" r:id="rId23"/>
  </p:sldIdLst>
  <p:sldSz cx="9144000" cy="6858000" type="screen4x3"/>
  <p:notesSz cx="7010400" cy="9236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402"/>
    <a:srgbClr val="662701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5" autoAdjust="0"/>
    <p:restoredTop sz="94618" autoAdjust="0"/>
  </p:normalViewPr>
  <p:slideViewPr>
    <p:cSldViewPr snapToGrid="0" showGuides="1">
      <p:cViewPr>
        <p:scale>
          <a:sx n="120" d="100"/>
          <a:sy n="120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59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6B2879-5E29-4504-AC2D-D4AFA439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7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D42D8-A416-442B-B6BE-3BED5AA7457F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20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21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22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88913"/>
            <a:ext cx="6048375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23950"/>
            <a:ext cx="6048375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5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188913"/>
            <a:ext cx="1871662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188913"/>
            <a:ext cx="5464175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8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54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125538"/>
            <a:ext cx="366712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413" y="1125538"/>
            <a:ext cx="366871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8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29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6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28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2"/>
            <a:r>
              <a:rPr lang="ru-RU" smtClean="0"/>
              <a:t>Fifth level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gi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1"/>
            <a:ext cx="5568950" cy="1523999"/>
          </a:xfrm>
          <a:noFill/>
        </p:spPr>
        <p:txBody>
          <a:bodyPr/>
          <a:lstStyle/>
          <a:p>
            <a:pPr lvl="0" algn="ctr"/>
            <a:r>
              <a:rPr lang="en-US" sz="3600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Gaining Student Excitement in GIS with ArcGIS Explorer Online </a:t>
            </a:r>
            <a:endParaRPr lang="en-US" sz="3600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6835" y="2133600"/>
            <a:ext cx="4866198" cy="42703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The Lake County Experiment</a:t>
            </a:r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718891"/>
            <a:ext cx="757428" cy="98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0" y="6415381"/>
            <a:ext cx="943465" cy="31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084" y="1196974"/>
            <a:ext cx="7914726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Establish a dialogue with Teachers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Ask about curriculum needs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Discuss w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hat &amp; where will they be studying at the time of your presentation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Insist on the use of a computer lab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Demo ArcGIS Explorer Online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Help them set up an online global account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Provide assistance on establishing groups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Assure access to the Silverlight plugin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Collaboration is Key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43" y="5408127"/>
            <a:ext cx="1459313" cy="98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31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379" y="1196974"/>
            <a:ext cx="8010140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Create your materials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Handouts, tips sheets, web page &amp; exercises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Icing on the Cake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116579">
            <a:off x="6576065" y="2416569"/>
            <a:ext cx="2198614" cy="1581131"/>
            <a:chOff x="6814010" y="2682193"/>
            <a:chExt cx="1964892" cy="14820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010" y="2682193"/>
              <a:ext cx="1338146" cy="868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240" y="3285555"/>
              <a:ext cx="1346662" cy="878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793">
            <a:off x="596157" y="2621934"/>
            <a:ext cx="155448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23" y="2229350"/>
            <a:ext cx="116586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519">
            <a:off x="1733926" y="4872248"/>
            <a:ext cx="116586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6922">
            <a:off x="3051112" y="4375290"/>
            <a:ext cx="116586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391">
            <a:off x="5536797" y="3071254"/>
            <a:ext cx="116586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173">
            <a:off x="7185399" y="4525317"/>
            <a:ext cx="116586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9187">
            <a:off x="2627999" y="2615931"/>
            <a:ext cx="116586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14219" r="95" b="3031"/>
          <a:stretch/>
        </p:blipFill>
        <p:spPr bwMode="auto">
          <a:xfrm rot="737783">
            <a:off x="4770783" y="4815004"/>
            <a:ext cx="1828800" cy="158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2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3" y="1196974"/>
            <a:ext cx="7308852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Acquire your resources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Videos, prizes &amp; certificates</a:t>
            </a: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Icing on the Cake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00650" y="2440515"/>
            <a:ext cx="3681119" cy="2845859"/>
            <a:chOff x="4629682" y="2490514"/>
            <a:chExt cx="4588090" cy="361501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796">
              <a:off x="4629682" y="2853220"/>
              <a:ext cx="4133850" cy="325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896759">
              <a:off x="5104055" y="2490514"/>
              <a:ext cx="4113717" cy="43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Geospatial Revolution Project</a:t>
              </a:r>
              <a:endParaRPr lang="en-US" sz="1600" b="1" i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333">
            <a:off x="819150" y="2968011"/>
            <a:ext cx="3038475" cy="210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69" y="5000623"/>
            <a:ext cx="1910603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96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2069" y="1196974"/>
            <a:ext cx="4996596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Build your presentation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Icing on the Cake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24" y="1941017"/>
            <a:ext cx="5746408" cy="430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7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4697" y="1196974"/>
            <a:ext cx="4551323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Provide your message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Handing out the Prizes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04" y="1814888"/>
            <a:ext cx="6170212" cy="411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31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144" y="1196974"/>
            <a:ext cx="6968511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Provide quick overview of GIS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Work on setting up accounts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Highlight functionally of ArcGIS Explorer Online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Perform a formal class exercise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Spend time searching local layers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Provide time to experiment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Get out of the way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What We Learned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64" y="5243045"/>
            <a:ext cx="1477493" cy="117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95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508" y="1196974"/>
            <a:ext cx="6761786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One day or two day class model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High school vs. middle school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Set the stage and turn them loose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Keep spatial reference local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Allow 10 minutes for free style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Provide access to web resources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What We Learned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78" y="4905963"/>
            <a:ext cx="2071287" cy="143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92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8528" y="1196974"/>
            <a:ext cx="6443734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Utilize Mobile Technologies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For the Future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34" y="2377220"/>
            <a:ext cx="2805693" cy="255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01" y="2238508"/>
            <a:ext cx="2158405" cy="289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60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Great Compliments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5959" y="1461024"/>
            <a:ext cx="35621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662701"/>
                </a:solidFill>
                <a:latin typeface="CentSchbook BT" pitchFamily="18" charset="0"/>
              </a:rPr>
              <a:t>“I’ve rarely seen 100% engagement in any lesson activity as I have with ArcGIS Explorer Online.  It was a great success!”</a:t>
            </a:r>
          </a:p>
          <a:p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Diane Reid-</a:t>
            </a:r>
            <a:r>
              <a:rPr lang="en-US" b="1" dirty="0" err="1" smtClean="0">
                <a:solidFill>
                  <a:srgbClr val="662701"/>
                </a:solidFill>
                <a:latin typeface="CentSchbook BT" pitchFamily="18" charset="0"/>
              </a:rPr>
              <a:t>Goolsby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, Teacher</a:t>
            </a:r>
          </a:p>
          <a:p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6th Grade Geography</a:t>
            </a:r>
            <a:endParaRPr lang="en-US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" y="1069450"/>
            <a:ext cx="3168595" cy="475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99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Web Resources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812" y="2075265"/>
            <a:ext cx="710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Teachers =&gt;  http</a:t>
            </a:r>
            <a:r>
              <a:rPr lang="en-US" sz="3200" b="1" dirty="0">
                <a:solidFill>
                  <a:srgbClr val="662701"/>
                </a:solidFill>
                <a:latin typeface="CentSchbook BT" pitchFamily="18" charset="0"/>
              </a:rPr>
              <a:t>://bit.ly/Jr28sU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4816" y="2998950"/>
            <a:ext cx="721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Students </a:t>
            </a:r>
            <a:r>
              <a:rPr lang="en-US" sz="3200" b="1" dirty="0">
                <a:solidFill>
                  <a:srgbClr val="662701"/>
                </a:solidFill>
                <a:latin typeface="CentSchbook BT" pitchFamily="18" charset="0"/>
              </a:rPr>
              <a:t>=&gt;  http://bit.ly/IgJndD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914" y="3945171"/>
            <a:ext cx="725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Materials </a:t>
            </a:r>
            <a:r>
              <a:rPr lang="en-US" sz="3200" b="1" dirty="0">
                <a:solidFill>
                  <a:srgbClr val="662701"/>
                </a:solidFill>
                <a:latin typeface="CentSchbook BT" pitchFamily="18" charset="0"/>
              </a:rPr>
              <a:t>=&gt;  http://bit.ly/Jw4c0b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810" y="4852947"/>
            <a:ext cx="743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CentSchbook BT" pitchFamily="18" charset="0"/>
              </a:rPr>
              <a:t>Mark the Day:  November 14, 2012</a:t>
            </a:r>
            <a:endParaRPr lang="en-US" sz="3200" b="1" u="sng" dirty="0">
              <a:solidFill>
                <a:srgbClr val="FF0000"/>
              </a:solidFill>
              <a:latin typeface="CentSchbook B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918" y="1201986"/>
            <a:ext cx="659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GIS Day </a:t>
            </a:r>
            <a:r>
              <a:rPr lang="en-US" sz="3200" b="1" dirty="0">
                <a:solidFill>
                  <a:srgbClr val="662701"/>
                </a:solidFill>
                <a:latin typeface="CentSchbook BT" pitchFamily="18" charset="0"/>
              </a:rPr>
              <a:t>=&gt;  http://gisday.com/</a:t>
            </a:r>
          </a:p>
        </p:txBody>
      </p:sp>
    </p:spTree>
    <p:extLst>
      <p:ext uri="{BB962C8B-B14F-4D97-AF65-F5344CB8AC3E}">
        <p14:creationId xmlns:p14="http://schemas.microsoft.com/office/powerpoint/2010/main" val="368781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38200"/>
            <a:ext cx="7200900" cy="649287"/>
          </a:xfrm>
        </p:spPr>
        <p:txBody>
          <a:bodyPr/>
          <a:lstStyle/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Backgroun</a:t>
            </a:r>
            <a:r>
              <a:rPr lang="en-US" sz="4800" b="1" kern="1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uk-UA" sz="48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009" y="1196975"/>
            <a:ext cx="6612780" cy="4643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Questionnaire</a:t>
            </a:r>
          </a:p>
          <a:p>
            <a:pPr lvl="1">
              <a:lnSpc>
                <a:spcPct val="80000"/>
              </a:lnSpc>
            </a:pPr>
            <a:r>
              <a:rPr lang="en-US" b="0" dirty="0" smtClean="0">
                <a:solidFill>
                  <a:srgbClr val="662701"/>
                </a:solidFill>
                <a:latin typeface="CentSchbook BT" pitchFamily="18" charset="0"/>
              </a:rPr>
              <a:t>Who has participated in GIS Day?</a:t>
            </a:r>
          </a:p>
          <a:p>
            <a:pPr lvl="1">
              <a:lnSpc>
                <a:spcPct val="80000"/>
              </a:lnSpc>
            </a:pPr>
            <a:r>
              <a:rPr lang="en-US" b="0" dirty="0" smtClean="0">
                <a:solidFill>
                  <a:srgbClr val="662701"/>
                </a:solidFill>
                <a:latin typeface="CentSchbook BT" pitchFamily="18" charset="0"/>
              </a:rPr>
              <a:t>Why did you participate?</a:t>
            </a:r>
          </a:p>
          <a:p>
            <a:pPr lvl="1">
              <a:lnSpc>
                <a:spcPct val="80000"/>
              </a:lnSpc>
            </a:pPr>
            <a:r>
              <a:rPr lang="en-US" b="0" dirty="0" smtClean="0">
                <a:solidFill>
                  <a:srgbClr val="662701"/>
                </a:solidFill>
                <a:latin typeface="CentSchbook BT" pitchFamily="18" charset="0"/>
              </a:rPr>
              <a:t>Did your participation involve Students?</a:t>
            </a:r>
          </a:p>
          <a:p>
            <a:pPr lvl="1">
              <a:lnSpc>
                <a:spcPct val="80000"/>
              </a:lnSpc>
            </a:pPr>
            <a:r>
              <a:rPr lang="en-US" b="0" dirty="0" smtClean="0">
                <a:solidFill>
                  <a:srgbClr val="662701"/>
                </a:solidFill>
                <a:latin typeface="CentSchbook BT" pitchFamily="18" charset="0"/>
              </a:rPr>
              <a:t>How do you rate your interest in GIS?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It’s an interesting career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I enjoy what I do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I’m passionate about what I do</a:t>
            </a:r>
            <a:endParaRPr lang="uk-UA" dirty="0">
              <a:solidFill>
                <a:srgbClr val="66270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Where Do You Sit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73" y="4798939"/>
            <a:ext cx="1540344" cy="115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15" y="1207933"/>
            <a:ext cx="5668965" cy="490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Take Away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2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Contact Information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422" y="1208606"/>
            <a:ext cx="764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Will Davis – DavisW@lake.k12.fl.us</a:t>
            </a:r>
            <a:endParaRPr lang="en-US" sz="3200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68" y="1994764"/>
            <a:ext cx="4392102" cy="439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27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Contact Information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422" y="1137047"/>
            <a:ext cx="764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Will Davis – DavisW@lake.k12.fl.us</a:t>
            </a:r>
            <a:endParaRPr lang="en-US" sz="3200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113" y="1892427"/>
            <a:ext cx="8185872" cy="3236270"/>
            <a:chOff x="846810" y="1201986"/>
            <a:chExt cx="7434469" cy="4456164"/>
          </a:xfrm>
        </p:grpSpPr>
        <p:sp>
          <p:nvSpPr>
            <p:cNvPr id="8" name="TextBox 7"/>
            <p:cNvSpPr txBox="1"/>
            <p:nvPr/>
          </p:nvSpPr>
          <p:spPr>
            <a:xfrm>
              <a:off x="1009812" y="2075265"/>
              <a:ext cx="7108465" cy="80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2701"/>
                  </a:solidFill>
                  <a:latin typeface="CentSchbook BT" pitchFamily="18" charset="0"/>
                </a:rPr>
                <a:t>Teachers =&gt;  http</a:t>
              </a:r>
              <a:r>
                <a:rPr lang="en-US" sz="3200" b="1" dirty="0">
                  <a:solidFill>
                    <a:srgbClr val="662701"/>
                  </a:solidFill>
                  <a:latin typeface="CentSchbook BT" pitchFamily="18" charset="0"/>
                </a:rPr>
                <a:t>://bit.ly/Jr28sU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4816" y="2998950"/>
              <a:ext cx="7218456" cy="80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2701"/>
                  </a:solidFill>
                  <a:latin typeface="CentSchbook BT" pitchFamily="18" charset="0"/>
                </a:rPr>
                <a:t>Students </a:t>
              </a:r>
              <a:r>
                <a:rPr lang="en-US" sz="3200" b="1" dirty="0">
                  <a:solidFill>
                    <a:srgbClr val="662701"/>
                  </a:solidFill>
                  <a:latin typeface="CentSchbook BT" pitchFamily="18" charset="0"/>
                </a:rPr>
                <a:t>=&gt;  http://bit.ly/IgJndD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8914" y="3945171"/>
              <a:ext cx="7250261" cy="80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2701"/>
                  </a:solidFill>
                  <a:latin typeface="CentSchbook BT" pitchFamily="18" charset="0"/>
                </a:rPr>
                <a:t>Materials </a:t>
              </a:r>
              <a:r>
                <a:rPr lang="en-US" sz="3200" b="1" dirty="0">
                  <a:solidFill>
                    <a:srgbClr val="662701"/>
                  </a:solidFill>
                  <a:latin typeface="CentSchbook BT" pitchFamily="18" charset="0"/>
                </a:rPr>
                <a:t>=&gt;  http://bit.ly/Jw4c0b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810" y="4852947"/>
              <a:ext cx="7434469" cy="80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 smtClean="0">
                  <a:solidFill>
                    <a:srgbClr val="FF0000"/>
                  </a:solidFill>
                  <a:latin typeface="CentSchbook BT" pitchFamily="18" charset="0"/>
                </a:rPr>
                <a:t>Mark the Day:  November 14, 2012</a:t>
              </a:r>
              <a:endParaRPr lang="en-US" sz="3200" b="1" u="sng" dirty="0">
                <a:solidFill>
                  <a:srgbClr val="FF0000"/>
                </a:solidFill>
                <a:latin typeface="CentSchbook BT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64918" y="1201986"/>
              <a:ext cx="6598252" cy="80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2701"/>
                  </a:solidFill>
                  <a:latin typeface="CentSchbook BT" pitchFamily="18" charset="0"/>
                </a:rPr>
                <a:t>GIS Day </a:t>
              </a:r>
              <a:r>
                <a:rPr lang="en-US" sz="3200" b="1" dirty="0">
                  <a:solidFill>
                    <a:srgbClr val="662701"/>
                  </a:solidFill>
                  <a:latin typeface="CentSchbook BT" pitchFamily="18" charset="0"/>
                </a:rPr>
                <a:t>=&gt;  http://gisday.com/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8" y="5345269"/>
            <a:ext cx="1243384" cy="124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28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38200"/>
            <a:ext cx="7200900" cy="649287"/>
          </a:xfrm>
        </p:spPr>
        <p:txBody>
          <a:bodyPr/>
          <a:lstStyle/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Backgroun</a:t>
            </a:r>
            <a:r>
              <a:rPr lang="en-US" sz="4800" b="1" kern="1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uk-UA" sz="48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933" y="1196975"/>
            <a:ext cx="4648835" cy="46434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Past experiences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Capture their interest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What’s missing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Where do you start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Collaboration is key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Icing on the cake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Handing out the prize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What we learned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For the future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Great compliments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Setting the Stage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84" y="4635613"/>
            <a:ext cx="2854739" cy="102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00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38200"/>
            <a:ext cx="7200900" cy="649287"/>
          </a:xfrm>
        </p:spPr>
        <p:txBody>
          <a:bodyPr/>
          <a:lstStyle/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Backgroun</a:t>
            </a:r>
            <a:r>
              <a:rPr lang="en-US" sz="4800" b="1" kern="1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uk-UA" sz="48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6769100" cy="46434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Freshman Foundations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9</a:t>
            </a:r>
            <a:r>
              <a:rPr lang="en-US" baseline="30000" dirty="0" smtClean="0">
                <a:solidFill>
                  <a:srgbClr val="662701"/>
                </a:solidFill>
                <a:latin typeface="CentSchbook BT" pitchFamily="18" charset="0"/>
              </a:rPr>
              <a:t>th</a:t>
            </a: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 grade students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Focused on career choices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The mechanics on h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ow to land a job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Utilizes business professionals </a:t>
            </a:r>
            <a:r>
              <a:rPr lang="en-US" dirty="0">
                <a:solidFill>
                  <a:srgbClr val="662701"/>
                </a:solidFill>
                <a:latin typeface="CentSchbook BT" pitchFamily="18" charset="0"/>
              </a:rPr>
              <a:t>from the </a:t>
            </a: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community to 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tell their story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Past Experiences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05" y="4452848"/>
            <a:ext cx="1949395" cy="150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74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38200"/>
            <a:ext cx="7200900" cy="649287"/>
          </a:xfrm>
        </p:spPr>
        <p:txBody>
          <a:bodyPr/>
          <a:lstStyle/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Backgroun</a:t>
            </a:r>
            <a:r>
              <a:rPr lang="en-US" sz="4800" b="1" kern="1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uk-UA" sz="48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49" y="1196974"/>
            <a:ext cx="7108826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Presentation Focus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Who uses GIS </a:t>
            </a:r>
            <a:r>
              <a:rPr lang="en-US" sz="1800" dirty="0" smtClean="0">
                <a:solidFill>
                  <a:srgbClr val="662701"/>
                </a:solidFill>
                <a:latin typeface="CentSchbook BT" pitchFamily="18" charset="0"/>
              </a:rPr>
              <a:t>(professions/businesses)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What is GIS </a:t>
            </a:r>
            <a:r>
              <a:rPr lang="en-US" sz="1800" dirty="0" smtClean="0">
                <a:solidFill>
                  <a:srgbClr val="662701"/>
                </a:solidFill>
                <a:latin typeface="CentSchbook BT" pitchFamily="18" charset="0"/>
              </a:rPr>
              <a:t>(parts &amp; integration)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When &amp; How it is used </a:t>
            </a:r>
            <a:r>
              <a:rPr lang="en-US" sz="1800" dirty="0" smtClean="0">
                <a:solidFill>
                  <a:srgbClr val="662701"/>
                </a:solidFill>
                <a:latin typeface="CentSchbook BT" pitchFamily="18" charset="0"/>
              </a:rPr>
              <a:t>(Geospatial Revolution Project)</a:t>
            </a:r>
            <a:endParaRPr lang="en-US" sz="1800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Where it is used </a:t>
            </a:r>
            <a:r>
              <a:rPr lang="en-US" sz="1800" b="1" dirty="0" smtClean="0">
                <a:solidFill>
                  <a:srgbClr val="662701"/>
                </a:solidFill>
                <a:latin typeface="CentSchbook BT" pitchFamily="18" charset="0"/>
              </a:rPr>
              <a:t>(desktops, servers &amp; smart phones)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Past Experiences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08" y="4319521"/>
            <a:ext cx="2139783" cy="146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93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38200"/>
            <a:ext cx="7200900" cy="649287"/>
          </a:xfrm>
        </p:spPr>
        <p:txBody>
          <a:bodyPr/>
          <a:lstStyle/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Backgroun</a:t>
            </a:r>
            <a:r>
              <a:rPr lang="en-US" sz="4800" b="1" kern="1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uk-UA" sz="48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1223" y="1196974"/>
            <a:ext cx="5406296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Attention span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662701"/>
                </a:solidFill>
                <a:latin typeface="CentSchbook BT" pitchFamily="18" charset="0"/>
              </a:rPr>
              <a:t>Attention Deficit Disorder (ADD)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662701"/>
                </a:solidFill>
                <a:latin typeface="CentSchbook BT" pitchFamily="18" charset="0"/>
              </a:rPr>
              <a:t>Sleep deprivation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Generate interest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Force interaction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Solicit questions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Ask for </a:t>
            </a: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f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eedback </a:t>
            </a:r>
            <a:r>
              <a:rPr lang="en-US" sz="2400" b="1" dirty="0" smtClean="0">
                <a:solidFill>
                  <a:srgbClr val="662701"/>
                </a:solidFill>
                <a:latin typeface="CentSchbook BT" pitchFamily="18" charset="0"/>
              </a:rPr>
              <a:t>(teacher)</a:t>
            </a:r>
            <a:endParaRPr lang="en-US" sz="2400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Capture Their Interest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4794636"/>
            <a:ext cx="1956021" cy="146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2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38200"/>
            <a:ext cx="7200900" cy="649287"/>
          </a:xfrm>
        </p:spPr>
        <p:txBody>
          <a:bodyPr/>
          <a:lstStyle/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Backgroun</a:t>
            </a:r>
            <a:r>
              <a:rPr lang="en-US" sz="4800" b="1" kern="1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uk-UA" sz="48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881" y="1196974"/>
            <a:ext cx="5302886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Student engagement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Hands-on </a:t>
            </a: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i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nteraction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Dynamic map </a:t>
            </a: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a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pplication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ArcGIS Explorer Online</a:t>
            </a:r>
            <a:endParaRPr lang="en-US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What’s Missing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21" y="4020793"/>
            <a:ext cx="1143000" cy="17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46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38200"/>
            <a:ext cx="7200900" cy="649287"/>
          </a:xfrm>
        </p:spPr>
        <p:txBody>
          <a:bodyPr/>
          <a:lstStyle/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Backgroun</a:t>
            </a:r>
            <a:r>
              <a:rPr lang="en-US" sz="4800" b="1" kern="1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CC4E02">
                        <a:lumMod val="91000"/>
                      </a:srgbClr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uk-UA" sz="48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818" y="1196974"/>
            <a:ext cx="5979907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Create a working group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Determine your team size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Understand your capabilities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Technical &amp; presentation skills</a:t>
            </a: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Establish your 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connections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662701"/>
                </a:solidFill>
                <a:latin typeface="CentSchbook BT" pitchFamily="18" charset="0"/>
              </a:rPr>
              <a:t>Top down or bottom up</a:t>
            </a:r>
            <a:endParaRPr lang="en-US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Where Do You Start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95" y="4690825"/>
            <a:ext cx="2634201" cy="147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20" y="4327768"/>
            <a:ext cx="2079661" cy="1015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" y="4512411"/>
            <a:ext cx="1599196" cy="8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586" y="1196974"/>
            <a:ext cx="7111643" cy="49180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Identify 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site </a:t>
            </a: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resources</a:t>
            </a:r>
            <a:endParaRPr lang="en-US" dirty="0">
              <a:solidFill>
                <a:srgbClr val="662701"/>
              </a:solidFill>
              <a:latin typeface="CentSchbook BT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Define your </a:t>
            </a: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target </a:t>
            </a:r>
            <a:r>
              <a:rPr lang="en-US" b="1" dirty="0">
                <a:solidFill>
                  <a:srgbClr val="662701"/>
                </a:solidFill>
                <a:latin typeface="CentSchbook BT" pitchFamily="18" charset="0"/>
              </a:rPr>
              <a:t>audience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Generate a presentation outline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Assign tasks to group members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Practice a run-through of the presentation </a:t>
            </a:r>
            <a:r>
              <a:rPr lang="en-US" sz="2400" b="1" dirty="0" smtClean="0">
                <a:solidFill>
                  <a:srgbClr val="662701"/>
                </a:solidFill>
                <a:latin typeface="CentSchbook BT" pitchFamily="18" charset="0"/>
              </a:rPr>
              <a:t>(more is better)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662701"/>
                </a:solidFill>
                <a:latin typeface="CentSchbook BT" pitchFamily="18" charset="0"/>
              </a:rPr>
              <a:t>Don’t be afraid to change on the fly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1" dirty="0" smtClean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4" y="6324600"/>
            <a:ext cx="1189191" cy="3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350" y="-19050"/>
            <a:ext cx="8839200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kern="1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85402"/>
                    </a:gs>
                    <a:gs pos="100000">
                      <a:srgbClr val="FCC00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Where Do You Start</a:t>
            </a:r>
            <a:endParaRPr lang="en-US" sz="4800" b="1" kern="1200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D85402"/>
                  </a:gs>
                  <a:gs pos="100000">
                    <a:srgbClr val="FCC00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8" y="5043992"/>
            <a:ext cx="1731622" cy="108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24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5743</TotalTime>
  <Words>589</Words>
  <Application>Microsoft Office PowerPoint</Application>
  <PresentationFormat>On-screen Show (4:3)</PresentationFormat>
  <Paragraphs>148</Paragraphs>
  <Slides>22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</vt:lpstr>
      <vt:lpstr>Gaining Student Excitement in GIS with ArcGIS Explorer Online 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County Schools, 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Davis, William C</dc:creator>
  <cp:lastModifiedBy>Davis, William C</cp:lastModifiedBy>
  <cp:revision>69</cp:revision>
  <cp:lastPrinted>2012-04-10T12:54:15Z</cp:lastPrinted>
  <dcterms:created xsi:type="dcterms:W3CDTF">2012-02-27T15:49:05Z</dcterms:created>
  <dcterms:modified xsi:type="dcterms:W3CDTF">2012-04-27T14:57:29Z</dcterms:modified>
</cp:coreProperties>
</file>