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1"/>
  </p:sldMasterIdLst>
  <p:notesMasterIdLst>
    <p:notesMasterId r:id="rId54"/>
  </p:notesMasterIdLst>
  <p:handoutMasterIdLst>
    <p:handoutMasterId r:id="rId55"/>
  </p:handoutMasterIdLst>
  <p:sldIdLst>
    <p:sldId id="256" r:id="rId32"/>
    <p:sldId id="335" r:id="rId33"/>
    <p:sldId id="326" r:id="rId34"/>
    <p:sldId id="342" r:id="rId35"/>
    <p:sldId id="327" r:id="rId36"/>
    <p:sldId id="261" r:id="rId37"/>
    <p:sldId id="330" r:id="rId38"/>
    <p:sldId id="323" r:id="rId39"/>
    <p:sldId id="331" r:id="rId40"/>
    <p:sldId id="336" r:id="rId41"/>
    <p:sldId id="321" r:id="rId42"/>
    <p:sldId id="338" r:id="rId43"/>
    <p:sldId id="339" r:id="rId44"/>
    <p:sldId id="333" r:id="rId45"/>
    <p:sldId id="328" r:id="rId46"/>
    <p:sldId id="341" r:id="rId47"/>
    <p:sldId id="340" r:id="rId48"/>
    <p:sldId id="337" r:id="rId49"/>
    <p:sldId id="332" r:id="rId50"/>
    <p:sldId id="313" r:id="rId51"/>
    <p:sldId id="316" r:id="rId52"/>
    <p:sldId id="315" r:id="rId53"/>
  </p:sldIdLst>
  <p:sldSz cx="9144000" cy="6858000" type="screen4x3"/>
  <p:notesSz cx="7010400" cy="92360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70" autoAdjust="0"/>
    <p:restoredTop sz="99497" autoAdjust="0"/>
  </p:normalViewPr>
  <p:slideViewPr>
    <p:cSldViewPr showGuides="1">
      <p:cViewPr>
        <p:scale>
          <a:sx n="110" d="100"/>
          <a:sy n="110" d="100"/>
        </p:scale>
        <p:origin x="-119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8.xml"/><Relationship Id="rId21" Type="http://schemas.openxmlformats.org/officeDocument/2006/relationships/customXml" Target="../customXml/item21.xml"/><Relationship Id="rId34" Type="http://schemas.openxmlformats.org/officeDocument/2006/relationships/slide" Target="slides/slide3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50" Type="http://schemas.openxmlformats.org/officeDocument/2006/relationships/slide" Target="slides/slide19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53" Type="http://schemas.openxmlformats.org/officeDocument/2006/relationships/slide" Target="slides/slide22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0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slide" Target="slides/slide10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13.xml"/><Relationship Id="rId52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41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E68345-A622-4568-B071-14D01D0C6F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61AF4-F685-4B07-AFB5-9EEC49ADDFF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11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DCC0C-0061-4138-B85F-A96A895F818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14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15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16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17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18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19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2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3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4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5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6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971926" y="8773957"/>
            <a:ext cx="3038475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25" tIns="46413" rIns="92825" bIns="46413" anchor="b"/>
          <a:lstStyle/>
          <a:p>
            <a:pPr algn="r" eaLnBrk="0" hangingPunct="0"/>
            <a:fld id="{E64EB534-59B9-4975-8003-978956274CDC}" type="slidenum">
              <a:rPr lang="en-US" sz="1200"/>
              <a:pPr algn="r" eaLnBrk="0" hangingPunct="0"/>
              <a:t>7</a:t>
            </a:fld>
            <a:endParaRPr lang="en-US" sz="1200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156DE-9D62-485A-95EC-7ACF90E9A88C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8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  <a:ea typeface="ヒラギノ角ゴ Pro W3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DAEAC-75DA-4F90-8BCC-AAC31794B8CD}" type="slidenum">
              <a:rPr lang="en-US" smtClean="0">
                <a:latin typeface="Times" pitchFamily="18" charset="0"/>
                <a:ea typeface="ヒラギノ角ゴ Pro W3"/>
                <a:cs typeface="ヒラギノ角ゴ Pro W3"/>
              </a:rPr>
              <a:pPr/>
              <a:t>9</a:t>
            </a:fld>
            <a:endParaRPr lang="en-US" dirty="0" smtClean="0">
              <a:latin typeface="Times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309563"/>
            <a:ext cx="5903912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196975"/>
            <a:ext cx="5903912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6325" y="115888"/>
            <a:ext cx="1871663" cy="568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464175" cy="568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5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4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8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788" y="6921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7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5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48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85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6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6921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267200"/>
            <a:ext cx="4419600" cy="1600199"/>
          </a:xfrm>
          <a:noFill/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Unlocking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the Magic of GIS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for use with STEM</a:t>
            </a:r>
            <a:endParaRPr lang="uk-U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62" y="5753203"/>
            <a:ext cx="707137" cy="92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5867400"/>
            <a:ext cx="3962400" cy="809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/>
            <a:r>
              <a:rPr lang="en-US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Will Davis, </a:t>
            </a:r>
            <a:r>
              <a:rPr lang="en-US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GISP</a:t>
            </a:r>
            <a:endParaRPr lang="en-US" sz="1800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  <a:p>
            <a:pPr algn="ctr"/>
            <a:r>
              <a:rPr lang="en-US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Operations, Lake </a:t>
            </a:r>
            <a:r>
              <a:rPr lang="en-US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County Schools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5959" y="1461024"/>
            <a:ext cx="35621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“I’ve rarely seen 100% engagement in any lesson activity as I have with ArcGIS Explorer Online.  It was a great success!”</a:t>
            </a:r>
          </a:p>
          <a:p>
            <a:endParaRPr lang="en-US" sz="1000" b="1" dirty="0" smtClean="0">
              <a:solidFill>
                <a:schemeClr val="tx1">
                  <a:lumMod val="50000"/>
                </a:schemeClr>
              </a:solidFill>
              <a:latin typeface="CentSchbook BT" pitchFamily="18" charset="0"/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Diane Reid-Goolsby, 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6th Grade Geography Teacher</a:t>
            </a:r>
          </a:p>
          <a:p>
            <a:r>
              <a:rPr lang="en-US" sz="1400" b="1" dirty="0" smtClean="0">
                <a:solidFill>
                  <a:schemeClr val="tx1">
                    <a:lumMod val="50000"/>
                  </a:schemeClr>
                </a:solidFill>
                <a:latin typeface="CentSchbook BT" pitchFamily="18" charset="0"/>
              </a:rPr>
              <a:t>Tavares Middle School</a:t>
            </a:r>
            <a:endParaRPr lang="en-US" sz="1400" b="1" dirty="0">
              <a:solidFill>
                <a:schemeClr val="tx1">
                  <a:lumMod val="50000"/>
                </a:schemeClr>
              </a:solidFill>
              <a:latin typeface="CentSchbook B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1945"/>
            <a:ext cx="2562970" cy="384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3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Student Motivation with Technology</a:t>
            </a:r>
            <a:endParaRPr lang="en-US" sz="38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8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8"/>
          <p:cNvSpPr>
            <a:spLocks noChangeArrowheads="1"/>
          </p:cNvSpPr>
          <p:nvPr/>
        </p:nvSpPr>
        <p:spPr bwMode="auto">
          <a:xfrm>
            <a:off x="3611218" y="1926535"/>
            <a:ext cx="4876800" cy="331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4104" y="1524000"/>
            <a:ext cx="7831206" cy="3920987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Hardware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computers, printers, servers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Software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programs, applications  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Data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information,  tables,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spreadsheets, databases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Methods</a:t>
            </a:r>
          </a:p>
          <a:p>
            <a:pPr>
              <a:buFontTx/>
              <a:buNone/>
              <a:defRPr/>
            </a:pPr>
            <a:r>
              <a:rPr lang="de-DE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how to ask questions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People</a:t>
            </a:r>
          </a:p>
          <a:p>
            <a:pPr>
              <a:buFontTx/>
              <a:buNone/>
              <a:defRPr/>
            </a:pPr>
            <a:endParaRPr lang="de-DE" sz="1400" dirty="0" smtClean="0">
              <a:cs typeface="+mn-cs"/>
            </a:endParaRP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863588"/>
            <a:ext cx="4495386" cy="33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What are the components of GIS?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Infrastructure Requirements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378792" y="1447800"/>
            <a:ext cx="63677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hardware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connectivity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 knowledge &amp; experience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Circulum materials available</a:t>
            </a:r>
          </a:p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Acquired an educational site-wide license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+30 license platforms with </a:t>
            </a:r>
            <a:r>
              <a:rPr lang="de-DE" sz="2000" b="0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use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Desktop, server, tablet &amp; smartphone platforms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(IOS, Windows Mobile &amp; Android)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&amp; community analyst applications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Cloud-based applications with ArcGIS Online</a:t>
            </a:r>
          </a:p>
          <a:p>
            <a:pPr>
              <a:defRPr/>
            </a:pPr>
            <a:endParaRPr lang="de-DE" sz="24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9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Infrastructure Requirements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94426" y="1447800"/>
            <a:ext cx="773933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Circulum &amp; informational materials </a:t>
            </a:r>
            <a:r>
              <a:rPr lang="de-DE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Science Foundation (NSF)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Geological Survey (USGS)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Geographic Society – Geo-Literacy Project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for the Application of Geospatial Technology (IAGT)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&amp; Science Blog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ESRI or GIS.com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GIS2GPS Portal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Slideshare</a:t>
            </a:r>
          </a:p>
          <a:p>
            <a:pPr lvl="1">
              <a:defRPr/>
            </a:pPr>
            <a:r>
              <a:rPr lang="de-DE" sz="2000" b="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District‘s site</a:t>
            </a:r>
          </a:p>
          <a:p>
            <a:pPr lvl="1">
              <a:defRPr/>
            </a:pPr>
            <a:endParaRPr lang="de-DE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de-DE" sz="2000" b="0" u="sng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endParaRPr lang="de-DE" sz="2400" i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22212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Moving the Bar Forward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04" y="1524000"/>
            <a:ext cx="5562600" cy="415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3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0"/>
            <a:ext cx="7010400" cy="336861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Question – Part 2: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Why 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is it important</a:t>
            </a:r>
            <a: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?</a:t>
            </a:r>
            <a:br>
              <a:rPr lang="en-US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(to student learning &amp; success)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18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sz="4000" u="sng" dirty="0" smtClean="0">
                <a:ea typeface="ヒラギノ角ゴ Pro W3"/>
              </a:rPr>
              <a:t>Geo-literacy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 smtClean="0">
                <a:ea typeface="ヒラギノ角ゴ Pro W3"/>
              </a:rPr>
              <a:t>from National Geographic </a:t>
            </a:r>
            <a:br>
              <a:rPr lang="en-US" dirty="0" smtClean="0">
                <a:ea typeface="ヒラギノ角ゴ Pro W3"/>
              </a:rPr>
            </a:br>
            <a:r>
              <a:rPr lang="en-US" sz="2400" dirty="0" smtClean="0">
                <a:ea typeface="ヒラギノ角ゴ Pro W3"/>
              </a:rPr>
              <a:t>(Preparing for Decision-Making in the 21 Century)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87" y="2516886"/>
            <a:ext cx="3670173" cy="365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096000" cy="4191000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Critical thinking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Cross-disciplinary problem solving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Connects STEM‘s focus discipines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Real-world concepts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to best solutions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Problem-based learning (PBL)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Great motivational tool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Involves latest 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technology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Learning Important Skillsets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6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4130" y="1371600"/>
            <a:ext cx="8279922" cy="3505200"/>
          </a:xfrm>
        </p:spPr>
        <p:txBody>
          <a:bodyPr/>
          <a:lstStyle/>
          <a:p>
            <a:pPr>
              <a:defRPr/>
            </a:pPr>
            <a:r>
              <a:rPr lang="de-DE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grew by double digits in early 2010‘s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considered a “high growth industry“ </a:t>
            </a:r>
            <a:r>
              <a:rPr lang="de-DE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</a:t>
            </a:r>
            <a:r>
              <a:rPr lang="de-DE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de-D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Labor)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annual growth of 35% each year through 2020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Florida was 4th of top 10 job postings states in GIS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earn an annual salary of up to $70,000</a:t>
            </a:r>
          </a:p>
          <a:p>
            <a:pPr>
              <a:defRPr/>
            </a:pPr>
            <a:r>
              <a:rPr lang="de-DE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 Analyst (Information Technology Sector) rank in top 100 of Best Jobs in America </a:t>
            </a:r>
            <a:r>
              <a:rPr lang="de-DE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de-DE" sz="16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CNN Money)</a:t>
            </a:r>
          </a:p>
          <a:p>
            <a:pPr>
              <a:defRPr/>
            </a:pP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of available jobs based on all educational levels</a:t>
            </a: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What is the GIS Job Market?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26" y="5087392"/>
            <a:ext cx="2255353" cy="146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77504" y="1371600"/>
            <a:ext cx="3318296" cy="4114799"/>
          </a:xfrm>
        </p:spPr>
        <p:txBody>
          <a:bodyPr/>
          <a:lstStyle/>
          <a:p>
            <a:r>
              <a:rPr lang="en-US" sz="1800" b="1" dirty="0"/>
              <a:t>Computer Science</a:t>
            </a:r>
          </a:p>
          <a:p>
            <a:r>
              <a:rPr lang="en-US" sz="1800" b="1" dirty="0"/>
              <a:t>Electric/Gas Utilities</a:t>
            </a:r>
          </a:p>
          <a:p>
            <a:r>
              <a:rPr lang="en-US" sz="1800" b="1" dirty="0"/>
              <a:t>Business/Marketing</a:t>
            </a:r>
          </a:p>
          <a:p>
            <a:r>
              <a:rPr lang="en-US" sz="1800" b="1" dirty="0"/>
              <a:t>Telecommunications</a:t>
            </a:r>
          </a:p>
          <a:p>
            <a:r>
              <a:rPr lang="en-US" sz="1800" b="1" dirty="0"/>
              <a:t>Transportation Logistics</a:t>
            </a:r>
          </a:p>
          <a:p>
            <a:r>
              <a:rPr lang="en-US" sz="1800" b="1" dirty="0"/>
              <a:t>Petroleum &amp; Mining</a:t>
            </a:r>
          </a:p>
          <a:p>
            <a:r>
              <a:rPr lang="en-US" sz="1800" b="1" dirty="0"/>
              <a:t>Engineering</a:t>
            </a:r>
          </a:p>
          <a:p>
            <a:r>
              <a:rPr lang="en-US" sz="1800" b="1" dirty="0"/>
              <a:t>Water &amp; Wastewater</a:t>
            </a:r>
          </a:p>
          <a:p>
            <a:r>
              <a:rPr lang="en-US" sz="1800" b="1" dirty="0"/>
              <a:t>Health Care</a:t>
            </a:r>
          </a:p>
          <a:p>
            <a:r>
              <a:rPr lang="en-US" sz="1800" b="1" dirty="0"/>
              <a:t>Federal Government</a:t>
            </a:r>
          </a:p>
          <a:p>
            <a:r>
              <a:rPr lang="en-US" sz="1800" b="1" dirty="0"/>
              <a:t>Economics</a:t>
            </a:r>
          </a:p>
          <a:p>
            <a:r>
              <a:rPr lang="en-US" sz="1800" b="1" dirty="0"/>
              <a:t>Environmental </a:t>
            </a:r>
            <a:r>
              <a:rPr lang="en-US" sz="1800" b="1" dirty="0" smtClean="0"/>
              <a:t>Mgmt.</a:t>
            </a:r>
            <a:endParaRPr lang="de-D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de-DE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Types of jobs that use GIS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835104" y="1371600"/>
            <a:ext cx="331829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80808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80808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80808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+mn-lt"/>
              </a:defRPr>
            </a:lvl9pPr>
          </a:lstStyle>
          <a:p>
            <a:r>
              <a:rPr lang="en-US" sz="1800" b="1" dirty="0"/>
              <a:t>Local Government</a:t>
            </a:r>
          </a:p>
          <a:p>
            <a:r>
              <a:rPr lang="en-US" sz="1800" b="1" dirty="0"/>
              <a:t>School Districts</a:t>
            </a:r>
          </a:p>
          <a:p>
            <a:r>
              <a:rPr lang="en-US" sz="1800" b="1" dirty="0"/>
              <a:t>Geology</a:t>
            </a:r>
          </a:p>
          <a:p>
            <a:r>
              <a:rPr lang="en-US" sz="1800" b="1" dirty="0"/>
              <a:t>Military/Intelligence</a:t>
            </a:r>
          </a:p>
          <a:p>
            <a:r>
              <a:rPr lang="en-US" sz="1800" b="1" dirty="0"/>
              <a:t>Archeology</a:t>
            </a:r>
          </a:p>
          <a:p>
            <a:r>
              <a:rPr lang="en-US" sz="1800" b="1" dirty="0"/>
              <a:t>Sociology</a:t>
            </a:r>
          </a:p>
          <a:p>
            <a:r>
              <a:rPr lang="en-US" sz="1800" b="1" dirty="0"/>
              <a:t>Community Planning</a:t>
            </a:r>
          </a:p>
          <a:p>
            <a:r>
              <a:rPr lang="en-US" sz="1800" b="1" dirty="0"/>
              <a:t>Real Estate &amp; Cadastral</a:t>
            </a:r>
          </a:p>
          <a:p>
            <a:r>
              <a:rPr lang="en-US" sz="1800" b="1" dirty="0" smtClean="0"/>
              <a:t>Agriculture</a:t>
            </a:r>
            <a:endParaRPr lang="en-US" sz="1800" b="1" dirty="0"/>
          </a:p>
          <a:p>
            <a:r>
              <a:rPr lang="en-US" sz="1800" b="1" dirty="0"/>
              <a:t>Forestry</a:t>
            </a:r>
          </a:p>
          <a:p>
            <a:r>
              <a:rPr lang="en-US" sz="1800" b="1" dirty="0"/>
              <a:t>Public Safety</a:t>
            </a:r>
          </a:p>
          <a:p>
            <a:r>
              <a:rPr lang="en-US" sz="1800" b="1" dirty="0"/>
              <a:t>Risk Management</a:t>
            </a:r>
          </a:p>
          <a:p>
            <a:r>
              <a:rPr lang="en-US" sz="1800" b="1" dirty="0"/>
              <a:t>Aerial Photography</a:t>
            </a:r>
          </a:p>
          <a:p>
            <a:pPr algn="ctr">
              <a:buFontTx/>
              <a:buNone/>
              <a:defRPr/>
            </a:pPr>
            <a:endParaRPr lang="de-DE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447800"/>
            <a:ext cx="7161698" cy="291141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Pondering Question: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What is GIS and why is it important in education?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6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Takeaway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143000"/>
            <a:ext cx="5972175" cy="4777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loud Callout 1"/>
          <p:cNvSpPr/>
          <p:nvPr/>
        </p:nvSpPr>
        <p:spPr bwMode="auto">
          <a:xfrm>
            <a:off x="5181600" y="1524000"/>
            <a:ext cx="1447800" cy="6858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6764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Activate GIS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307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47483640">
        <p:fade/>
      </p:transition>
    </mc:Choice>
    <mc:Fallback xmlns="">
      <p:transition spd="med" advTm="2147483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514475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457200" y="76200"/>
            <a:ext cx="82296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&amp; Presentation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422" y="914400"/>
            <a:ext cx="7649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3333FF"/>
                </a:solidFill>
                <a:latin typeface="CentSchbook BT" pitchFamily="18" charset="0"/>
              </a:rPr>
              <a:t>DavisW@lake.k12.fl.us</a:t>
            </a:r>
            <a:r>
              <a:rPr lang="en-US" sz="3200" b="1" dirty="0" smtClean="0">
                <a:solidFill>
                  <a:srgbClr val="662701"/>
                </a:solidFill>
                <a:latin typeface="CentSchbook BT" pitchFamily="18" charset="0"/>
              </a:rPr>
              <a:t> / Ext. 6527</a:t>
            </a:r>
            <a:endParaRPr lang="en-US" sz="3200" b="1" dirty="0">
              <a:solidFill>
                <a:srgbClr val="662701"/>
              </a:solidFill>
              <a:latin typeface="CentSchbook B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4100" y="6172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/>
              <a:t>QR Code to Download PDF Version of Presentation</a:t>
            </a:r>
            <a:endParaRPr lang="en-US" sz="1400" b="1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56" y="1756196"/>
            <a:ext cx="4305300" cy="430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302" y="1219200"/>
            <a:ext cx="5941396" cy="3733800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STEM: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Science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Technology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???????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Engineering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Mathematics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96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20302" y="381000"/>
            <a:ext cx="6704498" cy="1524000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Federal Funding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of Core Academic Subjects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22" y="2133600"/>
            <a:ext cx="575310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601302" y="1219200"/>
            <a:ext cx="5941396" cy="3733800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STGEM: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Science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Technology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Geography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Engineering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Mathematics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4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329904" y="1541252"/>
            <a:ext cx="6475898" cy="2344948"/>
          </a:xfrm>
          <a:effectLst/>
        </p:spPr>
        <p:txBody>
          <a:bodyPr/>
          <a:lstStyle/>
          <a:p>
            <a:pPr algn="ctr"/>
            <a:r>
              <a:rPr lang="en-US" sz="54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Question -  Part 1:</a:t>
            </a: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/>
            </a:r>
            <a:b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</a:b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What is GIS?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9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Geograp</a:t>
            </a:r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hic Information Systems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04800" y="1828800"/>
            <a:ext cx="853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80808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/>
              <a:t>GIS is an abbreviation for geographic information systems which is a </a:t>
            </a:r>
            <a:r>
              <a:rPr lang="en-US" sz="2800" u="sng" dirty="0"/>
              <a:t>set of tools</a:t>
            </a:r>
            <a:r>
              <a:rPr lang="en-US" sz="2800" dirty="0"/>
              <a:t> that captures, stores, analyzes, manages, and presents data that are </a:t>
            </a:r>
            <a:r>
              <a:rPr lang="en-US" sz="2800" u="sng" dirty="0"/>
              <a:t>linked to locations</a:t>
            </a:r>
            <a:r>
              <a:rPr lang="en-US" sz="2800" dirty="0"/>
              <a:t>.  In the simplest terms, GIS is the merging of cartography, statistical analysis, and database technologies to develop better solutions and </a:t>
            </a:r>
            <a:r>
              <a:rPr lang="en-US" sz="2800" u="sng" dirty="0"/>
              <a:t>make better decisions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30" y="533400"/>
            <a:ext cx="8134184" cy="1780430"/>
          </a:xfrm>
        </p:spPr>
        <p:txBody>
          <a:bodyPr/>
          <a:lstStyle/>
          <a:p>
            <a:pPr algn="ctr">
              <a:defRPr/>
            </a:pPr>
            <a:r>
              <a:rPr lang="en-US" sz="4000" u="sng" dirty="0" smtClean="0">
                <a:ea typeface="ヒラギノ角ゴ Pro W3"/>
              </a:rPr>
              <a:t>Geospatial Technology</a:t>
            </a:r>
            <a:r>
              <a:rPr lang="en-US" sz="4000" dirty="0" smtClean="0">
                <a:ea typeface="ヒラギノ角ゴ Pro W3"/>
              </a:rPr>
              <a:t/>
            </a:r>
            <a:br>
              <a:rPr lang="en-US" sz="4000" dirty="0" smtClean="0">
                <a:ea typeface="ヒラギノ角ゴ Pro W3"/>
              </a:rPr>
            </a:br>
            <a:r>
              <a:rPr lang="en-US" dirty="0" smtClean="0">
                <a:ea typeface="ヒラギノ角ゴ Pro W3"/>
              </a:rPr>
              <a:t>from Penn State University </a:t>
            </a:r>
            <a:br>
              <a:rPr lang="en-US" dirty="0" smtClean="0">
                <a:ea typeface="ヒラギノ角ゴ Pro W3"/>
              </a:rPr>
            </a:br>
            <a:r>
              <a:rPr lang="en-US" sz="2800" dirty="0" smtClean="0">
                <a:ea typeface="ヒラギノ角ゴ Pro W3"/>
              </a:rPr>
              <a:t>(Geospatial Revolution Project)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74" y="2514600"/>
            <a:ext cx="4419600" cy="374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82304" y="1524000"/>
            <a:ext cx="6172200" cy="4038599"/>
          </a:xfrm>
        </p:spPr>
        <p:txBody>
          <a:bodyPr/>
          <a:lstStyle/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Critical thinking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Cross-disciplinary problem solving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cademic to real-world concepts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for deciding best solutions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Problem-based learning (PBL)</a:t>
            </a:r>
          </a:p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otivation with technology</a:t>
            </a:r>
          </a:p>
          <a:p>
            <a:pPr>
              <a:defRPr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Builds workforce ready skills</a:t>
            </a:r>
          </a:p>
          <a:p>
            <a:pPr>
              <a:defRPr/>
            </a:pPr>
            <a:r>
              <a:rPr lang="de-DE" sz="2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Growing demand in job market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914400"/>
          </a:xfrm>
          <a:effectLst/>
        </p:spPr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ヒラギノ角ゴ Pro W3"/>
              </a:rPr>
              <a:t>How does GIS fit into STEM?</a:t>
            </a:r>
            <a:endParaRPr lang="en-US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ヒラギノ角ゴ Pro W3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136219"/>
            <a:ext cx="412899" cy="5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8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D50295C-8B96-4B81-96CB-6D41695A1005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C3877143-5B59-4068-BB71-B41353EA191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C725B0B-C9FD-4ADA-952A-9DD4F579180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83567AD-6BF4-46E2-B908-E443A0A0F2D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34798C8-4371-47E0-94AF-BB1223B33FFE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490366FB-6A52-459A-89B3-975A93889D3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90F3CE2-1285-479C-B71A-BCE35F3CF62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EB23281-3C83-4F70-B997-8081912B1379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092A630-CB4D-4D55-A285-7D6D773DE86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1CF48B0-9705-4A10-A09A-765E190F49B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CF4B482-E98B-4052-8A62-CA757E58E8A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DA9DBBB-3B87-4565-AAD7-663E595CAAE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5B96A464-71C8-439B-B1D3-A223DB5C0207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420CE79-F036-42C2-8B80-A60C56251C9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2EB162C1-6BD2-420D-B257-D33D0C3D9AD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AA60C7CC-2361-4649-87D0-8661ADDB609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555069A-7033-4B0C-89B9-CF95772152C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C3FEB707-F8A2-425A-A3E7-BFAD2809944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9FCA35E-56F8-43E6-9BA8-39949274FA7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CA8D034-2943-4F12-891D-863E9F1649F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6449F7E-71D5-4FB7-8E2E-88798A22B886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9B5FE88-3426-4BA1-8152-5D062CFA5DB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4E2661F-D1DC-478A-9D46-AF53AD2342A2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1EF0DA8-4302-485D-B102-E20C6D7632E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ACF0AC8-CF8E-4F96-BAC1-593E77228936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6429D718-B0D8-4D87-BED5-D7117F48453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5394C5-1C07-4D86-8552-DE9169D7A04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1D5F55A-E52B-4652-AADA-7E77B89DE8E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0E5B905-9056-43DA-8358-FC9D547E740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06DD418-D1AF-4BD7-902F-A7C1B007706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4003</TotalTime>
  <Words>493</Words>
  <Application>Microsoft Office PowerPoint</Application>
  <PresentationFormat>On-screen Show (4:3)</PresentationFormat>
  <Paragraphs>134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template</vt:lpstr>
      <vt:lpstr>Unlocking the Magic of GIS for use with STEM</vt:lpstr>
      <vt:lpstr>Pondering Question:  What is GIS and why is it important in education?</vt:lpstr>
      <vt:lpstr>STEM: Science Technology ??????? Engineering Mathematics</vt:lpstr>
      <vt:lpstr>Federal Funding of Core Academic Subjects</vt:lpstr>
      <vt:lpstr>STGEM: Science Technology Geography Engineering Mathematics</vt:lpstr>
      <vt:lpstr>Question -  Part 1:  What is GIS?</vt:lpstr>
      <vt:lpstr>Geographic Information Systems</vt:lpstr>
      <vt:lpstr>Geospatial Technology from Penn State University  (Geospatial Revolution Project)</vt:lpstr>
      <vt:lpstr>How does GIS fit into STEM?</vt:lpstr>
      <vt:lpstr>Student Motivation with Technology</vt:lpstr>
      <vt:lpstr>What are the components of GIS?</vt:lpstr>
      <vt:lpstr>Infrastructure Requirements</vt:lpstr>
      <vt:lpstr>Infrastructure Requirements</vt:lpstr>
      <vt:lpstr>Moving the Bar Forward</vt:lpstr>
      <vt:lpstr>Question – Part 2:  Why is it important? (to student learning &amp; success)</vt:lpstr>
      <vt:lpstr>Geo-literacy from National Geographic  (Preparing for Decision-Making in the 21 Century)</vt:lpstr>
      <vt:lpstr>Learning Important Skillsets</vt:lpstr>
      <vt:lpstr>What is the GIS Job Market?</vt:lpstr>
      <vt:lpstr>Types of jobs that use GIS</vt:lpstr>
      <vt:lpstr>PowerPoint Presentation</vt:lpstr>
      <vt:lpstr>PowerPoint Presentation</vt:lpstr>
      <vt:lpstr>PowerPoint Presentation</vt:lpstr>
    </vt:vector>
  </TitlesOfParts>
  <Company>Lake County Schools, 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Davis, William C</dc:creator>
  <cp:lastModifiedBy>Davis, William C</cp:lastModifiedBy>
  <cp:revision>148</cp:revision>
  <cp:lastPrinted>2012-05-18T19:16:12Z</cp:lastPrinted>
  <dcterms:created xsi:type="dcterms:W3CDTF">2012-03-02T21:53:48Z</dcterms:created>
  <dcterms:modified xsi:type="dcterms:W3CDTF">2013-08-14T01:23:31Z</dcterms:modified>
</cp:coreProperties>
</file>