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21"/>
  </p:sldMasterIdLst>
  <p:notesMasterIdLst>
    <p:notesMasterId r:id="rId50"/>
  </p:notesMasterIdLst>
  <p:sldIdLst>
    <p:sldId id="356" r:id="rId22"/>
    <p:sldId id="458" r:id="rId23"/>
    <p:sldId id="459" r:id="rId24"/>
    <p:sldId id="460" r:id="rId25"/>
    <p:sldId id="461" r:id="rId26"/>
    <p:sldId id="462" r:id="rId27"/>
    <p:sldId id="463" r:id="rId28"/>
    <p:sldId id="465" r:id="rId29"/>
    <p:sldId id="470" r:id="rId30"/>
    <p:sldId id="467" r:id="rId31"/>
    <p:sldId id="468" r:id="rId32"/>
    <p:sldId id="469" r:id="rId33"/>
    <p:sldId id="471" r:id="rId34"/>
    <p:sldId id="472" r:id="rId35"/>
    <p:sldId id="475" r:id="rId36"/>
    <p:sldId id="473" r:id="rId37"/>
    <p:sldId id="476" r:id="rId38"/>
    <p:sldId id="474" r:id="rId39"/>
    <p:sldId id="481" r:id="rId40"/>
    <p:sldId id="484" r:id="rId41"/>
    <p:sldId id="482" r:id="rId42"/>
    <p:sldId id="483" r:id="rId43"/>
    <p:sldId id="485" r:id="rId44"/>
    <p:sldId id="486" r:id="rId45"/>
    <p:sldId id="487" r:id="rId46"/>
    <p:sldId id="480" r:id="rId47"/>
    <p:sldId id="479" r:id="rId48"/>
    <p:sldId id="466" r:id="rId4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FF"/>
    <a:srgbClr val="339966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2" autoAdjust="0"/>
    <p:restoredTop sz="94624" autoAdjust="0"/>
  </p:normalViewPr>
  <p:slideViewPr>
    <p:cSldViewPr>
      <p:cViewPr varScale="1">
        <p:scale>
          <a:sx n="91" d="100"/>
          <a:sy n="91" d="100"/>
        </p:scale>
        <p:origin x="9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08"/>
    </p:cViewPr>
  </p:sorterViewPr>
  <p:notesViewPr>
    <p:cSldViewPr>
      <p:cViewPr varScale="1">
        <p:scale>
          <a:sx n="82" d="100"/>
          <a:sy n="82" d="100"/>
        </p:scale>
        <p:origin x="-201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8" Type="http://schemas.openxmlformats.org/officeDocument/2006/relationships/customXml" Target="../customXml/item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90" tIns="48296" rIns="96590" bIns="48296" numCol="1" anchor="t" anchorCtr="0" compatLnSpc="1">
            <a:prstTxWarp prst="textNoShape">
              <a:avLst/>
            </a:prstTxWarp>
          </a:bodyPr>
          <a:lstStyle>
            <a:lvl1pPr defTabSz="966572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6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90" tIns="48296" rIns="96590" bIns="48296" numCol="1" anchor="t" anchorCtr="0" compatLnSpc="1">
            <a:prstTxWarp prst="textNoShape">
              <a:avLst/>
            </a:prstTxWarp>
          </a:bodyPr>
          <a:lstStyle>
            <a:lvl1pPr algn="r" defTabSz="966572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9" y="4560889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90" tIns="48296" rIns="96590" bIns="482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90" tIns="48296" rIns="96590" bIns="48296" numCol="1" anchor="b" anchorCtr="0" compatLnSpc="1">
            <a:prstTxWarp prst="textNoShape">
              <a:avLst/>
            </a:prstTxWarp>
          </a:bodyPr>
          <a:lstStyle>
            <a:lvl1pPr defTabSz="966572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6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90" tIns="48296" rIns="96590" bIns="48296" numCol="1" anchor="b" anchorCtr="0" compatLnSpc="1">
            <a:prstTxWarp prst="textNoShape">
              <a:avLst/>
            </a:prstTxWarp>
          </a:bodyPr>
          <a:lstStyle>
            <a:lvl1pPr algn="r" defTabSz="966572">
              <a:defRPr sz="1200">
                <a:cs typeface="+mn-cs"/>
              </a:defRPr>
            </a:lvl1pPr>
          </a:lstStyle>
          <a:p>
            <a:pPr>
              <a:defRPr/>
            </a:pPr>
            <a:fld id="{E56A27E4-6F38-42FE-B944-BB258DA801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1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CD5C0-6B67-4529-8C45-771A639F73C3}" type="slidenum">
              <a:rPr lang="en-US" smtClean="0"/>
              <a:pPr>
                <a:defRPr/>
              </a:pPr>
              <a:t>1</a:t>
            </a:fld>
            <a:endParaRPr lang="en-US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7506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43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90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123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99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89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19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89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5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615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1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84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11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186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64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68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65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98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99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511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C99C9-F516-41FB-8ED5-0877731F97DD}" type="slidenum">
              <a:rPr lang="en-US" smtClean="0"/>
              <a:pPr>
                <a:defRPr/>
              </a:pPr>
              <a:t>28</a:t>
            </a:fld>
            <a:endParaRPr lang="en-US" dirty="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4766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31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872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 Space Shuttle Mission was 4,320,000 miles traveling 17,000 miles per hour and circling</a:t>
            </a:r>
            <a:r>
              <a:rPr lang="en-US" baseline="0" dirty="0" smtClean="0"/>
              <a:t> the globe every 90 minutes.  Average time in space is two weeks.  Shortest distance to mars is 34.8 million, therefore it would take us 6 years and four months to reach it in a bus. </a:t>
            </a:r>
          </a:p>
        </p:txBody>
      </p:sp>
    </p:spTree>
    <p:extLst>
      <p:ext uri="{BB962C8B-B14F-4D97-AF65-F5344CB8AC3E}">
        <p14:creationId xmlns:p14="http://schemas.microsoft.com/office/powerpoint/2010/main" val="1917383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87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25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31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D1B9-13A6-4736-A280-57068A497C37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333375"/>
            <a:ext cx="5257800" cy="863600"/>
          </a:xfrm>
        </p:spPr>
        <p:txBody>
          <a:bodyPr/>
          <a:lstStyle>
            <a:lvl1pPr>
              <a:defRPr sz="2400" b="1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ru-RU" altLang="en-US" noProof="0" smtClean="0"/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125538"/>
            <a:ext cx="5257800" cy="5762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ru-RU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57857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9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9438" y="188913"/>
            <a:ext cx="1817687" cy="63357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6375" y="188913"/>
            <a:ext cx="5300663" cy="6335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3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76375" y="188913"/>
            <a:ext cx="7270750" cy="6335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7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7010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752600" y="1524000"/>
            <a:ext cx="7010400" cy="45720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905000" y="6400800"/>
            <a:ext cx="1371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316413" y="6400800"/>
            <a:ext cx="2084387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400800"/>
            <a:ext cx="1371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6DEA4-38DF-42FC-B2E4-EC5546C54D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62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3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002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6375" y="1193800"/>
            <a:ext cx="3559175" cy="5330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7950" y="1193800"/>
            <a:ext cx="3559175" cy="5330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47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00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05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58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51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88913"/>
            <a:ext cx="7056438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ru-RU" altLang="en-US" smtClean="0"/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6375" y="1193800"/>
            <a:ext cx="7270750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271344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6172200" y="6172200"/>
            <a:ext cx="28325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+mn-cs"/>
              </a:rPr>
              <a:t>Tampa Bay GIS Group</a:t>
            </a:r>
            <a:endPara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  <a:cs typeface="+mn-cs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+mn-cs"/>
              </a:rPr>
              <a:t>Monday, November 9th, 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+mn-cs"/>
              </a:rPr>
              <a:t>2015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  <a:cs typeface="+mn-cs"/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441325" y="265113"/>
            <a:ext cx="8016875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endParaRPr lang="en-US" dirty="0"/>
          </a:p>
        </p:txBody>
      </p:sp>
      <p:sp>
        <p:nvSpPr>
          <p:cNvPr id="11268" name="WordArt 7"/>
          <p:cNvSpPr>
            <a:spLocks noChangeArrowheads="1" noChangeShapeType="1" noTextEdit="1"/>
          </p:cNvSpPr>
          <p:nvPr/>
        </p:nvSpPr>
        <p:spPr bwMode="auto">
          <a:xfrm>
            <a:off x="860424" y="369094"/>
            <a:ext cx="7178675" cy="525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kern="10" dirty="0" smtClean="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Lake County Schools</a:t>
            </a:r>
            <a:endParaRPr lang="en-US" sz="6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 Black"/>
            </a:endParaRPr>
          </a:p>
        </p:txBody>
      </p:sp>
      <p:sp>
        <p:nvSpPr>
          <p:cNvPr id="11270" name="WordArt 5"/>
          <p:cNvSpPr>
            <a:spLocks noChangeArrowheads="1" noChangeShapeType="1" noTextEdit="1"/>
          </p:cNvSpPr>
          <p:nvPr/>
        </p:nvSpPr>
        <p:spPr bwMode="auto">
          <a:xfrm>
            <a:off x="228600" y="6096000"/>
            <a:ext cx="274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52"/>
              </a:avLst>
            </a:prstTxWarp>
          </a:bodyPr>
          <a:lstStyle/>
          <a:p>
            <a:r>
              <a:rPr lang="en-US" kern="10" dirty="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3C8C93"/>
                </a:solidFill>
                <a:latin typeface="Arial Black"/>
              </a:rPr>
              <a:t>Will Davis, GISP</a:t>
            </a:r>
          </a:p>
          <a:p>
            <a:r>
              <a:rPr lang="en-US" kern="10" dirty="0" smtClean="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3C8C93"/>
                </a:solidFill>
                <a:latin typeface="Arial Black"/>
              </a:rPr>
              <a:t>Lake </a:t>
            </a:r>
            <a:r>
              <a:rPr lang="en-US" kern="10" dirty="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3C8C93"/>
                </a:solidFill>
                <a:latin typeface="Arial Black"/>
              </a:rPr>
              <a:t>County Schools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Phase 1 Review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143" y="1993790"/>
            <a:ext cx="5767812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Phase 2 Review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126" y="2007633"/>
            <a:ext cx="4663845" cy="408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Phase 3 Review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13" y="2080778"/>
            <a:ext cx="6099272" cy="40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0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2-Mile Designations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 descr="Treadway Elementary 2 Mile Hazardous_PowerPoint -- Enhanc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7267" y="2131037"/>
            <a:ext cx="4193563" cy="41935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73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Walkable Zones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 descr="Treadway Elementary 2 Mile Hazardous_PowerPoint-N -- Enhanc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7267" y="2057400"/>
            <a:ext cx="4193563" cy="4193563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852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Walkable Zones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Treadway Elementary 2 Mile Hazardous_PowerPoint-N -- Enhanced"/>
          <p:cNvPicPr>
            <a:picLocks noChangeAspect="1" noChangeArrowheads="1"/>
          </p:cNvPicPr>
          <p:nvPr/>
        </p:nvPicPr>
        <p:blipFill>
          <a:blip r:embed="rId4" cstate="print"/>
          <a:srcRect l="31026" t="30878" r="35649" b="38243"/>
          <a:stretch>
            <a:fillRect/>
          </a:stretch>
        </p:blipFill>
        <p:spPr bwMode="auto">
          <a:xfrm>
            <a:off x="2302239" y="2057400"/>
            <a:ext cx="4523619" cy="419100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936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Hazardous Zones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591" y="2133600"/>
            <a:ext cx="4238916" cy="42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Hazardous Zones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819" y="2126820"/>
            <a:ext cx="6218459" cy="38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4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Special Exception (ST)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184" y="2133600"/>
            <a:ext cx="4119729" cy="41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Special Exception (ST)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408" y="2209800"/>
            <a:ext cx="6327282" cy="38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Big Yellow Bus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31" y="2057400"/>
            <a:ext cx="4833937" cy="422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2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Special Exception (ST)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32" y="2192686"/>
            <a:ext cx="6456833" cy="39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Special Exception (LT)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591" y="2174474"/>
            <a:ext cx="4238916" cy="42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Special Exception (LT)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501" y="2226294"/>
            <a:ext cx="4187096" cy="41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5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372184" y="2057400"/>
            <a:ext cx="6383730" cy="4127390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Identified 105 key areas</a:t>
            </a:r>
          </a:p>
          <a:p>
            <a:pPr marL="615633" lvl="2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Improvement type (6)</a:t>
            </a:r>
          </a:p>
          <a:p>
            <a:pPr marL="1072833" lvl="3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Sidewalk install (65 or 62%)</a:t>
            </a:r>
          </a:p>
          <a:p>
            <a:pPr marL="1072833" lvl="3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Crossing guard or signalization (36 or 34%)</a:t>
            </a:r>
          </a:p>
          <a:p>
            <a:pPr marL="1072833" lvl="3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Routine maintenance (4 or 4%)</a:t>
            </a:r>
          </a:p>
          <a:p>
            <a:pPr marL="615633" lvl="2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Condition type</a:t>
            </a:r>
          </a:p>
          <a:p>
            <a:pPr marL="1072833" lvl="3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Intersection (1 or 1%)</a:t>
            </a:r>
          </a:p>
          <a:p>
            <a:pPr marL="1072833" lvl="3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Right-of-Way (35 or 33%)</a:t>
            </a:r>
          </a:p>
          <a:p>
            <a:pPr marL="1072833" lvl="3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Crosswalk (69 or 65%)</a:t>
            </a:r>
          </a:p>
        </p:txBody>
      </p:sp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Walking Improvements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6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372184" y="2057400"/>
            <a:ext cx="6383730" cy="4127390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Identified 105 key areas (cont.)</a:t>
            </a:r>
          </a:p>
          <a:p>
            <a:pPr marL="615633" lvl="2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Impacted student riders (2,858)</a:t>
            </a:r>
          </a:p>
          <a:p>
            <a:pPr marL="615633" lvl="2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Responsible agency</a:t>
            </a:r>
          </a:p>
          <a:p>
            <a:pPr marL="1072833" lvl="3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Maintenance</a:t>
            </a:r>
          </a:p>
          <a:p>
            <a:pPr marL="1072833" lvl="3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Law enforcement</a:t>
            </a:r>
          </a:p>
          <a:p>
            <a:pPr marL="615633" lvl="2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Improvement cost (10-yr return)</a:t>
            </a:r>
          </a:p>
          <a:p>
            <a:pPr marL="1072833" lvl="3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$21.4 million</a:t>
            </a:r>
          </a:p>
          <a:p>
            <a:pPr marL="615633" lvl="2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Improvement savings (10-yr return)</a:t>
            </a:r>
          </a:p>
          <a:p>
            <a:pPr marL="1072833" lvl="3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$20.3 million</a:t>
            </a:r>
            <a:endParaRPr lang="en-US" sz="3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Walking Improvements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5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372184" y="2057400"/>
            <a:ext cx="6383730" cy="4127390"/>
          </a:xfrm>
          <a:prstGeom prst="rect">
            <a:avLst/>
          </a:prstGeom>
        </p:spPr>
        <p:txBody>
          <a:bodyPr lIns="92075" tIns="46038" rIns="92075" bIns="46038"/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Performed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an ROI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Analysis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Savings vs. cost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41 projects – negative return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64 projects – positive return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Top 24 ranked projects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+$250,000 positive return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MPO gap analysis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Walking Improvements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99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Sidewalk Improvement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403" y="1925142"/>
            <a:ext cx="5757291" cy="4248436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787249" y="6260990"/>
            <a:ext cx="5553597" cy="381000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0" indent="0"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Ranked 49</a:t>
            </a:r>
            <a:r>
              <a:rPr lang="en-US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th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 with ROI = $46,000</a:t>
            </a:r>
          </a:p>
        </p:txBody>
      </p:sp>
    </p:spTree>
    <p:extLst>
      <p:ext uri="{BB962C8B-B14F-4D97-AF65-F5344CB8AC3E}">
        <p14:creationId xmlns:p14="http://schemas.microsoft.com/office/powerpoint/2010/main" val="14778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Crossing Guard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880" y="2020529"/>
            <a:ext cx="5750338" cy="426234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787250" y="6282871"/>
            <a:ext cx="5553597" cy="381000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0" indent="0"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Ranked 2</a:t>
            </a:r>
            <a:r>
              <a:rPr lang="en-US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nd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 with ROI = $788,000</a:t>
            </a:r>
          </a:p>
        </p:txBody>
      </p:sp>
    </p:spTree>
    <p:extLst>
      <p:ext uri="{BB962C8B-B14F-4D97-AF65-F5344CB8AC3E}">
        <p14:creationId xmlns:p14="http://schemas.microsoft.com/office/powerpoint/2010/main" val="393629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3698" y="846151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Questions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r="13007"/>
          <a:stretch/>
        </p:blipFill>
        <p:spPr>
          <a:xfrm>
            <a:off x="2947947" y="1800306"/>
            <a:ext cx="3244132" cy="4676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52400" y="6184790"/>
            <a:ext cx="7162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100000">
                      <a:srgbClr val="00206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 Davis -- davisw@lake.k12.fl.us</a:t>
            </a:r>
            <a:endParaRPr lang="en-US" sz="3200" b="1" spc="50" dirty="0">
              <a:ln w="11430"/>
              <a:gradFill>
                <a:gsLst>
                  <a:gs pos="100000">
                    <a:srgbClr val="00206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751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Background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434152" y="2722156"/>
            <a:ext cx="6272253" cy="2566356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±250 Buses in Regular Service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Transporting 20,762 Students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Twice Daily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30,658 Miles</a:t>
            </a:r>
          </a:p>
        </p:txBody>
      </p:sp>
    </p:spTree>
    <p:extLst>
      <p:ext uri="{BB962C8B-B14F-4D97-AF65-F5344CB8AC3E}">
        <p14:creationId xmlns:p14="http://schemas.microsoft.com/office/powerpoint/2010/main" val="173847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Background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156648" y="1981200"/>
            <a:ext cx="6823876" cy="1362670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Key West, FL to Deadhorse, AK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Distance of 5,489 -- 3 Days 23 Hours (w.o.t.)  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30,658 Miles = 2.6 Round Trips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6.2 mpg = 4,950 gallons/day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3" t="31235" r="10773" b="14535"/>
          <a:stretch/>
        </p:blipFill>
        <p:spPr bwMode="auto">
          <a:xfrm>
            <a:off x="2673620" y="3379744"/>
            <a:ext cx="3789732" cy="317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4876800" y="5105400"/>
            <a:ext cx="762000" cy="155448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Fargo, ND</a:t>
            </a:r>
            <a:endParaRPr lang="en-US" sz="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Background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372136" y="2971800"/>
            <a:ext cx="4191000" cy="1217301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Annual Distance Traveled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5,518,481 Miles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(11.5 Round Trips)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86050"/>
            <a:ext cx="1952625" cy="2343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36" y="4819305"/>
            <a:ext cx="531000" cy="531000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 rot="784624">
            <a:off x="2642595" y="4276092"/>
            <a:ext cx="4943130" cy="350837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 rot="773427">
            <a:off x="4207232" y="455973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238,900 Miles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84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650242" y="2057400"/>
            <a:ext cx="5827614" cy="2895600"/>
          </a:xfrm>
          <a:prstGeom prst="rect">
            <a:avLst/>
          </a:prstGeom>
        </p:spPr>
        <p:txBody>
          <a:bodyPr lIns="92075" tIns="46038" rIns="92075" bIns="46038"/>
          <a:lstStyle/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Revenue/Expenditure Shortfall</a:t>
            </a:r>
          </a:p>
          <a:p>
            <a:pPr marL="615633" lvl="2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Expenditures = $16 million</a:t>
            </a:r>
          </a:p>
          <a:p>
            <a:pPr marL="615633" lvl="2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Cost to district = $8.2 million</a:t>
            </a:r>
          </a:p>
          <a:p>
            <a:pPr marL="615633" lvl="2" indent="-3413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State reimbursement = $7.8 million</a:t>
            </a:r>
            <a:endParaRPr lang="en-US" sz="7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State vs. local = 51% vs. 49%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$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1.26 million for 11 buses</a:t>
            </a:r>
          </a:p>
        </p:txBody>
      </p:sp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Background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75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733919" y="2057400"/>
            <a:ext cx="7660259" cy="4127390"/>
          </a:xfrm>
          <a:prstGeom prst="rect">
            <a:avLst/>
          </a:prstGeom>
        </p:spPr>
        <p:txBody>
          <a:bodyPr lIns="92075" tIns="46038" rIns="92075" bIns="46038"/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Statutory obligation to transport students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6A-3 F.A.C.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1006.21 F.S. to 1006.27 F.S.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8.30 to 8.39 School Board Policy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Historical transportation of all students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Started detailed 2-mile assessments (May 2008)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Board Workshops (March 2009)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Creation of PRZ for High Schools (July 2009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Submitted hazardous conditions (September 2009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)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Background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95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1455" y="2057400"/>
            <a:ext cx="7894651" cy="4191000"/>
          </a:xfrm>
          <a:prstGeom prst="rect">
            <a:avLst/>
          </a:prstGeom>
        </p:spPr>
        <p:txBody>
          <a:bodyPr lIns="92075" tIns="46038" rIns="92075" bIns="46038"/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Completed 2-mile walk analysis (April 2009)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Walkable infrastructure assessment (August 2011)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PRZ’s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for Elementary &amp; Middle Schools (June 2013)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Locally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hazardous conditions (October 2013)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Adopt 1-mile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PRZ’s for Elementary (July 2015)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Community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partners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MPO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LCBCC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Cities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Safety Committees -- BPAC </a:t>
            </a: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&amp; CTST </a:t>
            </a:r>
          </a:p>
        </p:txBody>
      </p:sp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Background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4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7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 cap="sq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solidFill>
                <a:srgbClr val="3399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416" y="990600"/>
            <a:ext cx="7959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bg2">
                        <a:lumMod val="50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Routes Designations</a:t>
            </a:r>
            <a:endParaRPr lang="en-US" sz="5400" b="1" spc="50" dirty="0">
              <a:ln w="11430"/>
              <a:gradFill>
                <a:gsLst>
                  <a:gs pos="25000">
                    <a:schemeClr val="bg2">
                      <a:lumMod val="50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84790"/>
            <a:ext cx="1481328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364576" y="2057400"/>
            <a:ext cx="6398945" cy="4191000"/>
          </a:xfrm>
          <a:prstGeom prst="rect">
            <a:avLst/>
          </a:prstGeom>
        </p:spPr>
        <p:txBody>
          <a:bodyPr lIns="92075" tIns="46038" rIns="92075" bIns="46038"/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Easily Walkable Zones (EWZ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)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Areas depicted in GREEN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Hazardous Walking Routes (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HWR)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Areas depicted in RED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Special Exception Areas (SEA/ST)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Areas depicted in GOLD (Short-Term)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Special Exception Areas (SEA/LT)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Areas depicted in PURPLE (Long-Term</a:t>
            </a:r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)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">
      <a:dk1>
        <a:srgbClr val="111111"/>
      </a:dk1>
      <a:lt1>
        <a:srgbClr val="FFFFFF"/>
      </a:lt1>
      <a:dk2>
        <a:srgbClr val="4D4D4D"/>
      </a:dk2>
      <a:lt2>
        <a:srgbClr val="CC4E02"/>
      </a:lt2>
      <a:accent1>
        <a:srgbClr val="F3A505"/>
      </a:accent1>
      <a:accent2>
        <a:srgbClr val="FCC008"/>
      </a:accent2>
      <a:accent3>
        <a:srgbClr val="FFFFFF"/>
      </a:accent3>
      <a:accent4>
        <a:srgbClr val="0D0D0D"/>
      </a:accent4>
      <a:accent5>
        <a:srgbClr val="F8CFAA"/>
      </a:accent5>
      <a:accent6>
        <a:srgbClr val="E4AE06"/>
      </a:accent6>
      <a:hlink>
        <a:srgbClr val="080808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1F3F6F"/>
        </a:accent1>
        <a:accent2>
          <a:srgbClr val="3C68A2"/>
        </a:accent2>
        <a:accent3>
          <a:srgbClr val="FFFFFF"/>
        </a:accent3>
        <a:accent4>
          <a:srgbClr val="404040"/>
        </a:accent4>
        <a:accent5>
          <a:srgbClr val="ABAFBB"/>
        </a:accent5>
        <a:accent6>
          <a:srgbClr val="355E92"/>
        </a:accent6>
        <a:hlink>
          <a:srgbClr val="28529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82828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F5054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C6CC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18191C"/>
        </a:lt2>
        <a:accent1>
          <a:srgbClr val="1F2229"/>
        </a:accent1>
        <a:accent2>
          <a:srgbClr val="3B4A61"/>
        </a:accent2>
        <a:accent3>
          <a:srgbClr val="FFFFFF"/>
        </a:accent3>
        <a:accent4>
          <a:srgbClr val="404040"/>
        </a:accent4>
        <a:accent5>
          <a:srgbClr val="ABABAC"/>
        </a:accent5>
        <a:accent6>
          <a:srgbClr val="354257"/>
        </a:accent6>
        <a:hlink>
          <a:srgbClr val="718CA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303030"/>
        </a:lt2>
        <a:accent1>
          <a:srgbClr val="C6714B"/>
        </a:accent1>
        <a:accent2>
          <a:srgbClr val="7FC3C3"/>
        </a:accent2>
        <a:accent3>
          <a:srgbClr val="FFFFFF"/>
        </a:accent3>
        <a:accent4>
          <a:srgbClr val="404040"/>
        </a:accent4>
        <a:accent5>
          <a:srgbClr val="DFBBB1"/>
        </a:accent5>
        <a:accent6>
          <a:srgbClr val="72B0B0"/>
        </a:accent6>
        <a:hlink>
          <a:srgbClr val="5D5D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4D4D4D"/>
        </a:dk2>
        <a:lt2>
          <a:srgbClr val="292929"/>
        </a:lt2>
        <a:accent1>
          <a:srgbClr val="4D4D4D"/>
        </a:accent1>
        <a:accent2>
          <a:srgbClr val="808080"/>
        </a:accent2>
        <a:accent3>
          <a:srgbClr val="FFFFFF"/>
        </a:accent3>
        <a:accent4>
          <a:srgbClr val="404040"/>
        </a:accent4>
        <a:accent5>
          <a:srgbClr val="B2B2B2"/>
        </a:accent5>
        <a:accent6>
          <a:srgbClr val="737373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4D4D4D"/>
        </a:dk2>
        <a:lt2>
          <a:srgbClr val="777777"/>
        </a:lt2>
        <a:accent1>
          <a:srgbClr val="969696"/>
        </a:accent1>
        <a:accent2>
          <a:srgbClr val="C0C0C0"/>
        </a:accent2>
        <a:accent3>
          <a:srgbClr val="FFFFFF"/>
        </a:accent3>
        <a:accent4>
          <a:srgbClr val="404040"/>
        </a:accent4>
        <a:accent5>
          <a:srgbClr val="C9C9C9"/>
        </a:accent5>
        <a:accent6>
          <a:srgbClr val="AEAEAE"/>
        </a:accent6>
        <a:hlink>
          <a:srgbClr val="CC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4D4D4D"/>
        </a:dk2>
        <a:lt2>
          <a:srgbClr val="5E0000"/>
        </a:lt2>
        <a:accent1>
          <a:srgbClr val="E16A03"/>
        </a:accent1>
        <a:accent2>
          <a:srgbClr val="FCCB0B"/>
        </a:accent2>
        <a:accent3>
          <a:srgbClr val="FFFFFF"/>
        </a:accent3>
        <a:accent4>
          <a:srgbClr val="404040"/>
        </a:accent4>
        <a:accent5>
          <a:srgbClr val="EEB9AA"/>
        </a:accent5>
        <a:accent6>
          <a:srgbClr val="E4B809"/>
        </a:accent6>
        <a:hlink>
          <a:srgbClr val="CC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111111"/>
        </a:dk1>
        <a:lt1>
          <a:srgbClr val="FFFFFF"/>
        </a:lt1>
        <a:dk2>
          <a:srgbClr val="4D4D4D"/>
        </a:dk2>
        <a:lt2>
          <a:srgbClr val="5E0000"/>
        </a:lt2>
        <a:accent1>
          <a:srgbClr val="E16A03"/>
        </a:accent1>
        <a:accent2>
          <a:srgbClr val="FCCB0B"/>
        </a:accent2>
        <a:accent3>
          <a:srgbClr val="FFFFFF"/>
        </a:accent3>
        <a:accent4>
          <a:srgbClr val="0D0D0D"/>
        </a:accent4>
        <a:accent5>
          <a:srgbClr val="EEB9AA"/>
        </a:accent5>
        <a:accent6>
          <a:srgbClr val="E4B809"/>
        </a:accent6>
        <a:hlink>
          <a:srgbClr val="CC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6">
        <a:dk1>
          <a:srgbClr val="111111"/>
        </a:dk1>
        <a:lt1>
          <a:srgbClr val="FFFF00"/>
        </a:lt1>
        <a:dk2>
          <a:srgbClr val="4D4D4D"/>
        </a:dk2>
        <a:lt2>
          <a:srgbClr val="5E0000"/>
        </a:lt2>
        <a:accent1>
          <a:srgbClr val="E16A03"/>
        </a:accent1>
        <a:accent2>
          <a:srgbClr val="FCCB0B"/>
        </a:accent2>
        <a:accent3>
          <a:srgbClr val="FFFFAA"/>
        </a:accent3>
        <a:accent4>
          <a:srgbClr val="0D0D0D"/>
        </a:accent4>
        <a:accent5>
          <a:srgbClr val="EEB9AA"/>
        </a:accent5>
        <a:accent6>
          <a:srgbClr val="E4B809"/>
        </a:accent6>
        <a:hlink>
          <a:srgbClr val="CC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4CB8DC64-4067-4162-BCB1-04C92A21218A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BE912F2B-03CC-4DCE-9522-70177519B443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2942ADB3-43A8-4B88-A996-C007AB726085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488FB9DB-A2DF-409C-837D-BB455ACE0CA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BADB86DB-7263-4BA7-9F31-BAF823769538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5152C81E-5ED9-407F-BC95-5390C13CDB66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F8B5A560-0CF9-4492-A192-F9BD6DE02B55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28EF7C77-AB17-47B4-B705-69C62BDA6B5E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4E84C757-2FF5-4550-8F0B-B437A05D663B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D39BF163-557B-48F3-BCD9-3DDAB69F9AA1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666F638C-C3A9-4CC1-864B-9F93B7D9B0C4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8FB98608-A4DF-4B9E-B546-EF301E852C70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2B35F09-9C0F-4FB8-8C95-3BF7AA5831D5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F0D2ACA5-0990-4BEE-AC37-A104BB4133F7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C66D88C6-BFEB-40A7-864B-E2921F2346B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709A4162-4D94-4509-BA21-DCCB32B5E3A8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76269831-1FF6-4066-8F7D-9BC89031EE8C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7675107-C84D-48EF-B63E-377E5855D058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B17A7AD5-B58C-47E1-9A13-AF46D191319D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AB966A29-D7B1-4EE8-90CC-90A72D3551E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template-17</Template>
  <TotalTime>22087</TotalTime>
  <Words>553</Words>
  <Application>Microsoft Office PowerPoint</Application>
  <PresentationFormat>On-screen Show (4:3)</PresentationFormat>
  <Paragraphs>135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Arial Black</vt:lpstr>
      <vt:lpstr>Century Schoolbook</vt:lpstr>
      <vt:lpstr>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LPG Mapping &amp; Computer Services,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Davis</dc:creator>
  <cp:lastModifiedBy>Davis, William C</cp:lastModifiedBy>
  <cp:revision>435</cp:revision>
  <cp:lastPrinted>2015-07-29T11:49:00Z</cp:lastPrinted>
  <dcterms:created xsi:type="dcterms:W3CDTF">2004-09-09T20:23:53Z</dcterms:created>
  <dcterms:modified xsi:type="dcterms:W3CDTF">2015-10-28T12:50:19Z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TC010875731033</vt:lpwstr>
  </property>
</Properties>
</file>